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75" r:id="rId6"/>
    <p:sldId id="261" r:id="rId7"/>
    <p:sldId id="263" r:id="rId8"/>
    <p:sldId id="264" r:id="rId9"/>
    <p:sldId id="265" r:id="rId10"/>
    <p:sldId id="266" r:id="rId11"/>
    <p:sldId id="267" r:id="rId12"/>
    <p:sldId id="324" r:id="rId13"/>
    <p:sldId id="274" r:id="rId14"/>
    <p:sldId id="277" r:id="rId15"/>
    <p:sldId id="260" r:id="rId16"/>
    <p:sldId id="269" r:id="rId17"/>
    <p:sldId id="262" r:id="rId18"/>
    <p:sldId id="270" r:id="rId19"/>
    <p:sldId id="276" r:id="rId20"/>
    <p:sldId id="278" r:id="rId21"/>
    <p:sldId id="279" r:id="rId22"/>
    <p:sldId id="328" r:id="rId23"/>
    <p:sldId id="336" r:id="rId24"/>
    <p:sldId id="329" r:id="rId25"/>
    <p:sldId id="330" r:id="rId26"/>
    <p:sldId id="332" r:id="rId27"/>
    <p:sldId id="333" r:id="rId28"/>
    <p:sldId id="281" r:id="rId29"/>
    <p:sldId id="315" r:id="rId30"/>
    <p:sldId id="316" r:id="rId31"/>
    <p:sldId id="282" r:id="rId32"/>
    <p:sldId id="307" r:id="rId33"/>
    <p:sldId id="308" r:id="rId34"/>
    <p:sldId id="303" r:id="rId35"/>
    <p:sldId id="305" r:id="rId36"/>
    <p:sldId id="306" r:id="rId37"/>
    <p:sldId id="312" r:id="rId38"/>
    <p:sldId id="293" r:id="rId39"/>
    <p:sldId id="310" r:id="rId40"/>
    <p:sldId id="314" r:id="rId41"/>
    <p:sldId id="287" r:id="rId42"/>
    <p:sldId id="327" r:id="rId43"/>
    <p:sldId id="368" r:id="rId44"/>
  </p:sldIdLst>
  <p:sldSz cx="9144000" cy="6858000" type="screen4x3"/>
  <p:notesSz cx="7010400" cy="9271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CF2"/>
    <a:srgbClr val="B2B2B2"/>
    <a:srgbClr val="A6A6A6"/>
    <a:srgbClr val="4D4D4D"/>
    <a:srgbClr val="00539B"/>
    <a:srgbClr val="5D87A1"/>
    <a:srgbClr val="B30838"/>
    <a:srgbClr val="611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1" autoAdjust="0"/>
    <p:restoredTop sz="89652" autoAdjust="0"/>
  </p:normalViewPr>
  <p:slideViewPr>
    <p:cSldViewPr snapToGrid="0">
      <p:cViewPr varScale="1">
        <p:scale>
          <a:sx n="105" d="100"/>
          <a:sy n="105" d="100"/>
        </p:scale>
        <p:origin x="641" y="5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-3540" y="-114"/>
      </p:cViewPr>
      <p:guideLst>
        <p:guide orient="horz" pos="2920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 marL="0" indent="0">
              <a:defRPr/>
            </a:pPr>
            <a:r>
              <a:rPr lang="en-US" dirty="0"/>
              <a:t>Demographic by Gender</a:t>
            </a:r>
            <a:r>
              <a:rPr lang="en-US" baseline="0" dirty="0"/>
              <a:t> and Age</a:t>
            </a:r>
            <a:endParaRPr lang="en-US" dirty="0"/>
          </a:p>
        </c:rich>
      </c:tx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%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0070C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802B-492E-B494-FFC620188B07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802B-492E-B494-FFC620188B07}"/>
              </c:ext>
            </c:extLst>
          </c:dPt>
          <c:dPt>
            <c:idx val="2"/>
            <c:bubble3D val="0"/>
            <c:spPr>
              <a:solidFill>
                <a:srgbClr val="FF00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802B-492E-B494-FFC620188B07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802B-492E-B494-FFC620188B07}"/>
              </c:ext>
            </c:extLst>
          </c:dPt>
          <c:dPt>
            <c:idx val="4"/>
            <c:bubble3D val="0"/>
            <c:spPr>
              <a:solidFill>
                <a:srgbClr val="FFFF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4-802B-492E-B494-FFC620188B07}"/>
              </c:ext>
            </c:extLst>
          </c:dPt>
          <c:dPt>
            <c:idx val="5"/>
            <c:bubble3D val="0"/>
            <c:spPr>
              <a:solidFill>
                <a:srgbClr val="92D05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802B-492E-B494-FFC620188B07}"/>
              </c:ext>
            </c:extLst>
          </c:dPt>
          <c:dPt>
            <c:idx val="6"/>
            <c:bubble3D val="0"/>
            <c:spPr>
              <a:solidFill>
                <a:srgbClr val="00B05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6-802B-492E-B494-FFC620188B07}"/>
              </c:ext>
            </c:extLst>
          </c:dPt>
          <c:dPt>
            <c:idx val="7"/>
            <c:bubble3D val="0"/>
            <c:spPr>
              <a:solidFill>
                <a:srgbClr val="00B0F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802B-492E-B494-FFC620188B07}"/>
              </c:ext>
            </c:extLst>
          </c:dPt>
          <c:cat>
            <c:strRef>
              <c:f>Sheet1!$A$2:$A$9</c:f>
              <c:strCache>
                <c:ptCount val="8"/>
                <c:pt idx="0">
                  <c:v>Female 50 - 60</c:v>
                </c:pt>
                <c:pt idx="1">
                  <c:v>Male 10 - 20</c:v>
                </c:pt>
                <c:pt idx="2">
                  <c:v>Male 21 - 35</c:v>
                </c:pt>
                <c:pt idx="3">
                  <c:v>Male 35 - 50</c:v>
                </c:pt>
                <c:pt idx="4">
                  <c:v>Male 50 - 60</c:v>
                </c:pt>
                <c:pt idx="5">
                  <c:v>Female 10 -20</c:v>
                </c:pt>
                <c:pt idx="6">
                  <c:v>Female 21 -35</c:v>
                </c:pt>
                <c:pt idx="7">
                  <c:v>Female 36 - 50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5</c:v>
                </c:pt>
                <c:pt idx="1">
                  <c:v>9</c:v>
                </c:pt>
                <c:pt idx="2">
                  <c:v>18</c:v>
                </c:pt>
                <c:pt idx="3">
                  <c:v>11</c:v>
                </c:pt>
                <c:pt idx="4">
                  <c:v>2</c:v>
                </c:pt>
                <c:pt idx="5">
                  <c:v>13</c:v>
                </c:pt>
                <c:pt idx="6">
                  <c:v>25</c:v>
                </c:pt>
                <c:pt idx="7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02B-492E-B494-FFC620188B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overlay val="0"/>
      <c:txPr>
        <a:bodyPr/>
        <a:lstStyle/>
        <a:p>
          <a:pPr>
            <a:defRPr sz="1400"/>
          </a:pPr>
          <a:endParaRPr lang="en-US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51C11E-1A00-48AF-8C08-97C362C67874}" type="datetimeFigureOut">
              <a:rPr lang="en-US" smtClean="0"/>
              <a:pPr/>
              <a:t>7/4/2021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05863"/>
            <a:ext cx="3038475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DF9B-F3F5-4382-A25B-4EAA3B410B8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8C7BB64C-82E2-466C-9C50-B2DA6307AB11}" type="datetimeFigureOut">
              <a:rPr lang="en-US" smtClean="0"/>
              <a:pPr/>
              <a:t>7/4/2021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7450" y="696913"/>
            <a:ext cx="4635500" cy="3476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018" tIns="46510" rIns="93018" bIns="4651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03725"/>
            <a:ext cx="5608320" cy="4171950"/>
          </a:xfrm>
          <a:prstGeom prst="rect">
            <a:avLst/>
          </a:prstGeom>
        </p:spPr>
        <p:txBody>
          <a:bodyPr vert="horz" lIns="93018" tIns="46510" rIns="93018" bIns="4651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l">
              <a:defRPr sz="1200"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05842"/>
            <a:ext cx="3037840" cy="463550"/>
          </a:xfrm>
          <a:prstGeom prst="rect">
            <a:avLst/>
          </a:prstGeom>
        </p:spPr>
        <p:txBody>
          <a:bodyPr vert="horz" lIns="93018" tIns="46510" rIns="93018" bIns="46510" rtlCol="0" anchor="b"/>
          <a:lstStyle>
            <a:lvl1pPr algn="r">
              <a:defRPr sz="1200">
                <a:latin typeface="Arial" pitchFamily="34" charset="0"/>
              </a:defRPr>
            </a:lvl1pPr>
          </a:lstStyle>
          <a:p>
            <a:fld id="{A778FBA5-F957-4CE9-A734-9CFA9C4F56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Game_engine" TargetMode="External"/><Relationship Id="rId3" Type="http://schemas.openxmlformats.org/officeDocument/2006/relationships/hyperlink" Target="http://en.wikipedia.org/wiki/2.5D" TargetMode="External"/><Relationship Id="rId7" Type="http://schemas.openxmlformats.org/officeDocument/2006/relationships/hyperlink" Target="http://en.wikipedia.org/wiki/John_D._Carmack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Exit_sign" TargetMode="External"/><Relationship Id="rId5" Type="http://schemas.openxmlformats.org/officeDocument/2006/relationships/hyperlink" Target="http://en.wikipedia.org/wiki/Doom_(video_game)" TargetMode="External"/><Relationship Id="rId4" Type="http://schemas.openxmlformats.org/officeDocument/2006/relationships/hyperlink" Target="http://en.wikipedia.org/wiki/First_person_(video_games)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Partner</a:t>
            </a:r>
            <a:r>
              <a:rPr lang="en-US" baseline="0" dirty="0"/>
              <a:t> everyone before class begins</a:t>
            </a:r>
          </a:p>
          <a:p>
            <a:r>
              <a:rPr lang="en-US" baseline="0" dirty="0"/>
              <a:t>Comprehensive and overwhelming – slides as a reminder of where to start</a:t>
            </a:r>
          </a:p>
          <a:p>
            <a:r>
              <a:rPr lang="en-US" baseline="0" dirty="0"/>
              <a:t>1” deep, mile wide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Zork</a:t>
            </a:r>
            <a:endParaRPr lang="en-US" dirty="0"/>
          </a:p>
          <a:p>
            <a:r>
              <a:rPr lang="en-US" dirty="0"/>
              <a:t>1981, 16kB Ram, 0.6MHz,  5” CRT</a:t>
            </a:r>
            <a:r>
              <a:rPr lang="en-US" baseline="0" dirty="0"/>
              <a:t> Display, IBM Hires Gates and Allen to create DOS, languages: BASIC, FORTRAN, Pascal, COBOL</a:t>
            </a:r>
          </a:p>
          <a:p>
            <a:r>
              <a:rPr lang="en-US" baseline="0" dirty="0"/>
              <a:t>Atari registers copyright for Asteroids and Lunar Lander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Jeff Dailey, a 19-year old becomes the first person to die from computer gaming after dying from a heart attack after posting a score of 16,660 on </a:t>
            </a:r>
            <a:r>
              <a:rPr lang="en-US" sz="1200" b="0" i="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Berzerk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.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Satya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Pal </a:t>
            </a:r>
            <a:r>
              <a:rPr lang="en-US" sz="1200" b="0" i="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Asija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receives the first U.S. patent for a computer software program May 26, 1981.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Did you see what I did there?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Hard and soft constraints (hard</a:t>
            </a:r>
            <a:r>
              <a:rPr lang="en-US" baseline="0" dirty="0"/>
              <a:t> = quantitative, soft = qualitative)</a:t>
            </a:r>
            <a:endParaRPr lang="en-US" dirty="0"/>
          </a:p>
          <a:p>
            <a:r>
              <a:rPr lang="en-US" dirty="0"/>
              <a:t>Look at two factors in UI design: 1. layout and 2. response time</a:t>
            </a:r>
          </a:p>
          <a:p>
            <a:r>
              <a:rPr lang="en-US" dirty="0"/>
              <a:t>What external (hardware/network/user)</a:t>
            </a:r>
            <a:r>
              <a:rPr lang="en-US" baseline="0" dirty="0"/>
              <a:t> attributes can influence these factors?</a:t>
            </a:r>
          </a:p>
          <a:p>
            <a:r>
              <a:rPr lang="en-US" baseline="0" dirty="0"/>
              <a:t>Explain a UI factor that can impact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could this be improved?</a:t>
            </a:r>
          </a:p>
          <a:p>
            <a:r>
              <a:rPr lang="en-US" dirty="0"/>
              <a:t>How many people play games?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many people</a:t>
            </a:r>
            <a:r>
              <a:rPr lang="en-US" baseline="0" dirty="0"/>
              <a:t> drive cars?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2013 Ford Focus</a:t>
            </a:r>
          </a:p>
          <a:p>
            <a:r>
              <a:rPr lang="en-US" dirty="0"/>
              <a:t>What’s good?</a:t>
            </a:r>
            <a:r>
              <a:rPr lang="en-US" baseline="0" dirty="0"/>
              <a:t>  What’s bad?</a:t>
            </a:r>
          </a:p>
          <a:p>
            <a:r>
              <a:rPr lang="en-US" baseline="0" dirty="0"/>
              <a:t>Car is over heating</a:t>
            </a:r>
          </a:p>
          <a:p>
            <a:r>
              <a:rPr lang="en-US" baseline="0" dirty="0"/>
              <a:t>Car is playing country music</a:t>
            </a:r>
          </a:p>
          <a:p>
            <a:r>
              <a:rPr lang="en-US" baseline="0" dirty="0"/>
              <a:t>Car is foggy</a:t>
            </a:r>
          </a:p>
          <a:p>
            <a:r>
              <a:rPr lang="en-US" baseline="0" dirty="0"/>
              <a:t>Car has lights left on</a:t>
            </a:r>
          </a:p>
          <a:p>
            <a:r>
              <a:rPr lang="en-US" baseline="0" dirty="0"/>
              <a:t>What is that?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Win 8, Concept</a:t>
            </a:r>
          </a:p>
          <a:p>
            <a:r>
              <a:rPr lang="en-US" dirty="0"/>
              <a:t>Hand out windows 8</a:t>
            </a:r>
            <a:r>
              <a:rPr lang="en-US" baseline="0" dirty="0"/>
              <a:t> UX categories</a:t>
            </a:r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Windows User Experience Design Principles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Reduce concepts to increase confidence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Have you introduced a new concept? Why? Is it necessary?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Can you get rid of unneeded concepts?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Are you making meaningful distinctions?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Does the UX continue the same concept?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Small things matter, good and bad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What are the important "small things" seen often or by many?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What small problems are you solving?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 less better.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Don't cut the small things in your experiences.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Plan for the thoughtful details.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Fix the small bugs.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Be great at "look" and "do"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What is your UX great at? Does its look reflect what it is great at?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Does the first thing users see reflect what the UX is great at?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Does the UX match expectations?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Is it obvious what users can do?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Are you providing only the necessary steps?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Solve distractions, not discoverability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Reduce distractions.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Don't let features compete with themselves.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Commit to new functionality.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These are not solutions to poor discoverability: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Pinning an icon in the Start menu.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Putting an icon on the desktop.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Putting an icon in the notification area.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Using a notification.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Having a first run experience.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Having a tour.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UX before knobs and questions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Turn down the volume of questions.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Ask once.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Don't require configuration to get value.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Was the question asked already?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Look for opportunities to consolidate.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Personalization, not customization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Does the feature allow users to express an element of themselves?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Have you made the distinction between personalization and customization?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Does the personalization have to be a new feature, or can it make use of existing features and information (such as the user's location, background picture, or tile)?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Value the life cycle of the experience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Consider the user experience at all stages: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Installation and creation.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First use and customization.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Regular use.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Management and maintenance.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Uninstall or upgrade.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Walk through the experience as if it has been used for 12 months. Does it have: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Realistic content.</a:t>
            </a:r>
          </a:p>
          <a:p>
            <a:pPr lvl="1"/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Realistic volume.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Time matters, so build for people on the go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All UX principles apply equally at 12-inch and 20-inch screen sizes.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Be interruptible.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Account for starting and stopping (fast return, and do not get in the way of other UX).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Account for getting and losing connectivity.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Performance is the universal UX killer.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Collaboration, Brainstorming, Low-learning curve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http://balsamiq.com/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presentation will help with these challenges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ACA roll-out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in terms of data: going to/from user, going to/from database</a:t>
            </a:r>
          </a:p>
          <a:p>
            <a:r>
              <a:rPr lang="en-US" dirty="0"/>
              <a:t>Also – number of records that need to be searched for this data (e.g. how</a:t>
            </a:r>
            <a:r>
              <a:rPr lang="en-US" baseline="0" dirty="0"/>
              <a:t> many tables are touched?)</a:t>
            </a:r>
          </a:p>
          <a:p>
            <a:r>
              <a:rPr lang="en-US" baseline="0" dirty="0"/>
              <a:t>Add one if there is a response to user</a:t>
            </a:r>
          </a:p>
          <a:p>
            <a:r>
              <a:rPr lang="en-US" baseline="0" dirty="0"/>
              <a:t>Next step is to estimate complexity</a:t>
            </a:r>
          </a:p>
          <a:p>
            <a:r>
              <a:rPr lang="en-US" baseline="0" dirty="0"/>
              <a:t>Total: 26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Prioritize for the user, abstract from “how things are done” to “how they will</a:t>
            </a:r>
            <a:r>
              <a:rPr lang="en-US" baseline="0" dirty="0"/>
              <a:t> be done” [e.g. CLI </a:t>
            </a:r>
            <a:r>
              <a:rPr lang="en-US" baseline="0" dirty="0" err="1"/>
              <a:t>vs</a:t>
            </a:r>
            <a:r>
              <a:rPr lang="en-US" baseline="0" dirty="0"/>
              <a:t> Object]</a:t>
            </a:r>
            <a:endParaRPr lang="en-US" dirty="0"/>
          </a:p>
          <a:p>
            <a:r>
              <a:rPr lang="en-US" dirty="0"/>
              <a:t>Poor assumptions can have a major impact</a:t>
            </a:r>
          </a:p>
          <a:p>
            <a:r>
              <a:rPr lang="en-US" dirty="0"/>
              <a:t>Obsessing</a:t>
            </a:r>
            <a:r>
              <a:rPr lang="en-US" baseline="0" dirty="0"/>
              <a:t> with less important, less accurate data can waste precious time vs. the opposite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True</a:t>
            </a:r>
            <a:r>
              <a:rPr lang="en-US" baseline="0" dirty="0"/>
              <a:t> for more than just mobile devices</a:t>
            </a:r>
          </a:p>
          <a:p>
            <a:r>
              <a:rPr lang="en-US" baseline="0" dirty="0"/>
              <a:t>However challenges often produce good technology advances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Cell phones have a multitude</a:t>
            </a:r>
            <a:r>
              <a:rPr lang="en-US" baseline="0" dirty="0"/>
              <a:t> of sensors – past: music, photo, </a:t>
            </a:r>
            <a:r>
              <a:rPr lang="en-US" baseline="0" dirty="0" err="1"/>
              <a:t>gps</a:t>
            </a:r>
            <a:r>
              <a:rPr lang="en-US" baseline="0" dirty="0"/>
              <a:t>, phone, </a:t>
            </a:r>
            <a:r>
              <a:rPr lang="en-US" baseline="0" dirty="0" err="1"/>
              <a:t>altim</a:t>
            </a:r>
            <a:r>
              <a:rPr lang="en-US" baseline="0" dirty="0"/>
              <a:t>, </a:t>
            </a:r>
            <a:r>
              <a:rPr lang="en-US" baseline="0" dirty="0" err="1"/>
              <a:t>pedo</a:t>
            </a:r>
            <a:r>
              <a:rPr lang="en-US" baseline="0" dirty="0"/>
              <a:t>, etc.</a:t>
            </a:r>
            <a:endParaRPr lang="en-US" dirty="0"/>
          </a:p>
          <a:p>
            <a:r>
              <a:rPr lang="en-US" dirty="0" err="1"/>
              <a:t>mmos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Discuss other user stories: “Bob Supervisor”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Slides are handy – hand out and mark 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Overwhelming</a:t>
            </a:r>
            <a:r>
              <a:rPr lang="en-US" baseline="0" dirty="0"/>
              <a:t>ly large topic, take a tactical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HMI, MMI</a:t>
            </a:r>
          </a:p>
          <a:p>
            <a:r>
              <a:rPr lang="en-US" dirty="0"/>
              <a:t>CLI</a:t>
            </a:r>
            <a:r>
              <a:rPr lang="en-US" baseline="0" dirty="0"/>
              <a:t> (</a:t>
            </a:r>
            <a:r>
              <a:rPr lang="en-US" baseline="0" dirty="0" err="1"/>
              <a:t>cmd</a:t>
            </a:r>
            <a:r>
              <a:rPr lang="en-US" baseline="0" dirty="0"/>
              <a:t>), Gesture, Motion Tracking, Task-Focused, </a:t>
            </a:r>
            <a:r>
              <a:rPr lang="en-US" baseline="0" dirty="0" err="1"/>
              <a:t>Natual-lang</a:t>
            </a:r>
            <a:r>
              <a:rPr lang="en-US" baseline="0" dirty="0"/>
              <a:t>, Web,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should a UI be pleasing?</a:t>
            </a:r>
          </a:p>
          <a:p>
            <a:r>
              <a:rPr lang="en-US" dirty="0"/>
              <a:t>Add popup</a:t>
            </a:r>
            <a:r>
              <a:rPr lang="en-US" baseline="0" dirty="0"/>
              <a:t> animation with sound</a:t>
            </a:r>
          </a:p>
          <a:p>
            <a:r>
              <a:rPr lang="en-US" baseline="0" dirty="0"/>
              <a:t>Replace kibble with candy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45% consider themselves “casual gamers”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 travel…</a:t>
            </a:r>
          </a:p>
          <a:p>
            <a:r>
              <a:rPr lang="en-US" dirty="0"/>
              <a:t>Each example explain mechanic and objectives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Distinguish content from presentation</a:t>
            </a:r>
          </a:p>
          <a:p>
            <a:r>
              <a:rPr lang="en-US" dirty="0"/>
              <a:t>“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3" tooltip="2.5D"/>
              </a:rPr>
              <a:t>pseudo-3D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4" tooltip="First person (video games)"/>
              </a:rPr>
              <a:t>first-person perspective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 giving environments a spatial representation that has a major effect on the level design and </a:t>
            </a:r>
            <a:r>
              <a:rPr lang="en-US" sz="1200" b="0" i="0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gameplay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 experience.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5"/>
              </a:rPr>
              <a:t>[4]</a:t>
            </a:r>
            <a:r>
              <a:rPr lang="en-US" sz="1200" b="0" i="0" u="none" strike="noStrike" kern="1200" baseline="300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The objective of each level is simply to locate the exit room that leads to the next area, marked with an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6" tooltip="Exit sign"/>
              </a:rPr>
              <a:t>exit sign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 and/or a special kind of door, while surviving all hazards on the way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The development of </a:t>
            </a:r>
            <a:r>
              <a:rPr lang="en-US" sz="1200" b="0" i="1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Doom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 started in 1992, when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7" tooltip="John D. Carmack"/>
              </a:rPr>
              <a:t>John D.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7" tooltip="John D. Carmack"/>
              </a:rPr>
              <a:t>Carmack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 developed a new 3D </a:t>
            </a:r>
            <a:r>
              <a:rPr lang="en-US" sz="1200" b="0" i="0" u="none" strike="noStrike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  <a:hlinkClick r:id="rId8" tooltip="Game engine"/>
              </a:rPr>
              <a:t>game engine</a:t>
            </a:r>
            <a:r>
              <a:rPr lang="en-US" sz="1200" b="0" i="0" kern="1200" dirty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rPr>
              <a:t>, </a:t>
            </a:r>
            <a:endParaRPr lang="en-US" dirty="0"/>
          </a:p>
          <a:p>
            <a:r>
              <a:rPr lang="en-US" dirty="0"/>
              <a:t>1993 – 50 WWW servers,</a:t>
            </a:r>
            <a:r>
              <a:rPr lang="en-US" baseline="0" dirty="0"/>
              <a:t> NT is released, </a:t>
            </a:r>
            <a:r>
              <a:rPr lang="en-US" baseline="0" dirty="0" err="1"/>
              <a:t>WinRAR</a:t>
            </a:r>
            <a:r>
              <a:rPr lang="en-US" baseline="0" dirty="0"/>
              <a:t> released, NVIDIA founded, 486, NeXT shuts down (pre Power-Mac)  HW: 4MB Ram, 1024x768 screen, 512k VRAM, 80MBdrive, 14” monitor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Joystick and 5 buttons (not counting start)</a:t>
            </a:r>
          </a:p>
          <a:p>
            <a:r>
              <a:rPr lang="en-US" dirty="0"/>
              <a:t>Awareness of more than just graphics</a:t>
            </a:r>
          </a:p>
          <a:p>
            <a:r>
              <a:rPr lang="en-US" dirty="0"/>
              <a:t>1992, originally arcade</a:t>
            </a:r>
            <a:r>
              <a:rPr lang="en-US" baseline="0" dirty="0"/>
              <a:t> form, 1996, side </a:t>
            </a:r>
            <a:r>
              <a:rPr lang="en-US" baseline="0" dirty="0" err="1"/>
              <a:t>scroller</a:t>
            </a:r>
            <a:r>
              <a:rPr lang="en-US" baseline="0" dirty="0"/>
              <a:t>, </a:t>
            </a:r>
            <a:r>
              <a:rPr lang="en-US" baseline="0" dirty="0" err="1"/>
              <a:t>pvp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831273" y="3011559"/>
            <a:ext cx="7481454" cy="1792224"/>
          </a:xfrm>
          <a:prstGeom prst="rect">
            <a:avLst/>
          </a:prstGeom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 typeface="Arial" charset="0"/>
              <a:buNone/>
              <a:defRPr sz="22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ctrTitle"/>
          </p:nvPr>
        </p:nvSpPr>
        <p:spPr>
          <a:xfrm>
            <a:off x="831273" y="1385453"/>
            <a:ext cx="7481454" cy="1294671"/>
          </a:xfrm>
        </p:spPr>
        <p:txBody>
          <a:bodyPr anchor="b" anchorCtr="0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3600" smtClean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cxnSp>
        <p:nvCxnSpPr>
          <p:cNvPr id="12" name="Straight Connector 12"/>
          <p:cNvCxnSpPr>
            <a:cxnSpLocks noChangeShapeType="1"/>
          </p:cNvCxnSpPr>
          <p:nvPr userDrawn="1"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 userDrawn="1"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pic>
        <p:nvPicPr>
          <p:cNvPr id="8" name="Picture 7" descr="LL_Logo_blue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465" y="5111496"/>
            <a:ext cx="3427070" cy="3452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339993" y="1700213"/>
            <a:ext cx="6454775" cy="3943350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168" y="5706497"/>
            <a:ext cx="6455664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344168" y="1249252"/>
            <a:ext cx="6455664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433513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567113"/>
            <a:ext cx="7772400" cy="1981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7"/>
          <p:cNvSpPr>
            <a:spLocks noGrp="1"/>
          </p:cNvSpPr>
          <p:nvPr>
            <p:ph sz="quarter" idx="11"/>
          </p:nvPr>
        </p:nvSpPr>
        <p:spPr>
          <a:xfrm>
            <a:off x="4665335" y="1293094"/>
            <a:ext cx="3989065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1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40527" y="145147"/>
            <a:ext cx="7262946" cy="46445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940527" y="593818"/>
            <a:ext cx="7262879" cy="296863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2400"/>
              </a:lnSpc>
              <a:buNone/>
              <a:defRPr sz="2400"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474935" y="1680754"/>
            <a:ext cx="8188774" cy="4442955"/>
          </a:xfrm>
          <a:prstGeom prst="rect">
            <a:avLst/>
          </a:prstGeom>
        </p:spPr>
        <p:txBody>
          <a:bodyPr anchor="t" anchorCtr="1"/>
          <a:lstStyle>
            <a:lvl1pPr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84899" y="1768103"/>
            <a:ext cx="5970446" cy="3773711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84899" y="5603133"/>
            <a:ext cx="5970446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0"/>
          </p:nvPr>
        </p:nvSpPr>
        <p:spPr>
          <a:xfrm>
            <a:off x="1584899" y="1312860"/>
            <a:ext cx="5970446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1736583" y="1828800"/>
            <a:ext cx="5687568" cy="33432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7360" y="5229437"/>
            <a:ext cx="5687568" cy="27432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ts val="1400"/>
              </a:lnSpc>
              <a:buNone/>
              <a:defRPr sz="1200" b="1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half" idx="11"/>
          </p:nvPr>
        </p:nvSpPr>
        <p:spPr>
          <a:xfrm>
            <a:off x="1737360" y="1368517"/>
            <a:ext cx="5687568" cy="377390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527" y="101601"/>
            <a:ext cx="7262946" cy="8169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8" name="Straight Connector 12"/>
          <p:cNvCxnSpPr>
            <a:cxnSpLocks noChangeShapeType="1"/>
          </p:cNvCxnSpPr>
          <p:nvPr/>
        </p:nvCxnSpPr>
        <p:spPr bwMode="auto">
          <a:xfrm>
            <a:off x="0" y="950913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cxnSp>
        <p:nvCxnSpPr>
          <p:cNvPr id="13" name="Straight Connector 12"/>
          <p:cNvCxnSpPr>
            <a:cxnSpLocks noChangeShapeType="1"/>
          </p:cNvCxnSpPr>
          <p:nvPr/>
        </p:nvCxnSpPr>
        <p:spPr bwMode="auto">
          <a:xfrm>
            <a:off x="0" y="6354186"/>
            <a:ext cx="9144000" cy="0"/>
          </a:xfrm>
          <a:prstGeom prst="line">
            <a:avLst/>
          </a:prstGeom>
          <a:noFill/>
          <a:ln w="22225" algn="ctr">
            <a:solidFill>
              <a:schemeClr val="accent4"/>
            </a:solidFill>
            <a:round/>
            <a:headEnd type="none" w="sm" len="sm"/>
            <a:tailEnd type="none" w="sm" len="sm"/>
          </a:ln>
        </p:spPr>
      </p:cxnSp>
      <p:sp>
        <p:nvSpPr>
          <p:cNvPr id="10" name="Rectangle 1032"/>
          <p:cNvSpPr>
            <a:spLocks noChangeArrowheads="1"/>
          </p:cNvSpPr>
          <p:nvPr/>
        </p:nvSpPr>
        <p:spPr bwMode="auto">
          <a:xfrm>
            <a:off x="322036" y="6451134"/>
            <a:ext cx="1088136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45720" tIns="0" rIns="0" bIns="0"/>
          <a:lstStyle/>
          <a:p>
            <a:pPr>
              <a:defRPr/>
            </a:pPr>
            <a:r>
              <a:rPr lang="en-US" sz="700" dirty="0">
                <a:solidFill>
                  <a:srgbClr val="000000"/>
                </a:solidFill>
                <a:cs typeface="Arial" pitchFamily="34" charset="0"/>
              </a:rPr>
              <a:t>Serious Games:</a:t>
            </a:r>
            <a:r>
              <a:rPr lang="en-US" sz="700" baseline="0" dirty="0">
                <a:solidFill>
                  <a:srgbClr val="000000"/>
                </a:solidFill>
                <a:cs typeface="Arial" pitchFamily="34" charset="0"/>
              </a:rPr>
              <a:t> UI</a:t>
            </a:r>
            <a:r>
              <a:rPr lang="en-US" sz="700" dirty="0">
                <a:solidFill>
                  <a:srgbClr val="000000"/>
                </a:solidFill>
                <a:cs typeface="Arial" pitchFamily="34" charset="0"/>
              </a:rPr>
              <a:t> - </a:t>
            </a:r>
            <a:fld id="{6A829F23-F466-44AA-A5B9-24580D3A690E}" type="slidenum">
              <a:rPr lang="en-US" sz="700" smtClean="0">
                <a:solidFill>
                  <a:srgbClr val="000000"/>
                </a:solidFill>
                <a:cs typeface="Arial" pitchFamily="34" charset="0"/>
              </a:rPr>
              <a:pPr>
                <a:defRPr/>
              </a:pPr>
              <a:t>‹#›</a:t>
            </a:fld>
            <a:endParaRPr lang="en-US" sz="700" dirty="0">
              <a:solidFill>
                <a:srgbClr val="000000"/>
              </a:solidFill>
              <a:cs typeface="Arial" pitchFamily="34" charset="0"/>
            </a:endParaRPr>
          </a:p>
          <a:p>
            <a:pPr>
              <a:defRPr/>
            </a:pPr>
            <a:r>
              <a:rPr lang="en-US" sz="700" dirty="0">
                <a:solidFill>
                  <a:srgbClr val="000000"/>
                </a:solidFill>
                <a:cs typeface="Arial" pitchFamily="34" charset="0"/>
              </a:rPr>
              <a:t>AEG 2021</a:t>
            </a:r>
          </a:p>
        </p:txBody>
      </p:sp>
      <p:pic>
        <p:nvPicPr>
          <p:cNvPr id="15" name="Content Placeholder 3" descr="LL_Logo_alone_blue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246888"/>
            <a:ext cx="548640" cy="531083"/>
          </a:xfrm>
          <a:prstGeom prst="rect">
            <a:avLst/>
          </a:prstGeom>
        </p:spPr>
      </p:pic>
      <p:pic>
        <p:nvPicPr>
          <p:cNvPr id="16" name="Picture 15" descr="LL_Logo_blue_nomark.png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5704" y="6473952"/>
            <a:ext cx="2007032" cy="2282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94" r:id="rId3"/>
    <p:sldLayoutId id="2147483689" r:id="rId4"/>
    <p:sldLayoutId id="2147483695" r:id="rId5"/>
    <p:sldLayoutId id="2147483692" r:id="rId6"/>
    <p:sldLayoutId id="2147483693" r:id="rId7"/>
    <p:sldLayoutId id="2147483676" r:id="rId8"/>
    <p:sldLayoutId id="2147483690" r:id="rId9"/>
    <p:sldLayoutId id="2147483691" r:id="rId10"/>
    <p:sldLayoutId id="2147483696" r:id="rId11"/>
  </p:sldLayoutIdLst>
  <p:txStyles>
    <p:titleStyle>
      <a:lvl1pPr algn="ctr" eaLnBrk="1" hangingPunct="1">
        <a:lnSpc>
          <a:spcPts val="2800"/>
        </a:lnSpc>
        <a:defRPr sz="2800" b="1">
          <a:latin typeface="Arial" pitchFamily="34" charset="0"/>
          <a:cs typeface="Arial" pitchFamily="34" charset="0"/>
        </a:defRPr>
      </a:lvl1pPr>
    </p:titleStyle>
    <p:bodyStyle>
      <a:lvl1pPr marL="233363" indent="-233363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2000" b="1">
          <a:latin typeface="Arial" pitchFamily="34" charset="0"/>
          <a:cs typeface="Arial" pitchFamily="34" charset="0"/>
        </a:defRPr>
      </a:lvl1pPr>
      <a:lvl2pPr marL="509588" indent="-22542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–"/>
        <a:defRPr sz="2000" b="1">
          <a:latin typeface="Arial" pitchFamily="34" charset="0"/>
          <a:cs typeface="Arial" pitchFamily="34" charset="0"/>
        </a:defRPr>
      </a:lvl2pPr>
      <a:lvl3pPr marL="854075" indent="-22383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600" b="1">
          <a:latin typeface="Arial" pitchFamily="34" charset="0"/>
          <a:cs typeface="Arial" pitchFamily="34" charset="0"/>
        </a:defRPr>
      </a:lvl3pPr>
      <a:lvl4pPr marL="1035050" indent="-180975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Courier New" pitchFamily="49" charset="0"/>
        <a:buChar char="o"/>
        <a:defRPr sz="1400" b="1">
          <a:latin typeface="Arial" pitchFamily="34" charset="0"/>
          <a:cs typeface="Arial" pitchFamily="34" charset="0"/>
        </a:defRPr>
      </a:lvl4pPr>
      <a:lvl5pPr marL="796925" indent="0" algn="l" eaLnBrk="1" hangingPunct="1">
        <a:spcBef>
          <a:spcPts val="600"/>
        </a:spcBef>
        <a:defRPr sz="1600" b="1">
          <a:latin typeface="Arial" pitchFamily="34" charset="0"/>
          <a:cs typeface="Arial" pitchFamily="34" charset="0"/>
        </a:defRPr>
      </a:lvl5pPr>
      <a:lvl6pPr marL="1147763" indent="0" algn="l" eaLnBrk="1" hangingPunct="1">
        <a:spcBef>
          <a:spcPts val="600"/>
        </a:spcBef>
        <a:defRPr sz="1400" b="1">
          <a:latin typeface="Arial" pitchFamily="34" charset="0"/>
          <a:cs typeface="Arial" pitchFamily="34" charset="0"/>
        </a:defRPr>
      </a:lvl6pPr>
      <a:lvl7pPr marL="1319213" indent="-179388" algn="l" eaLnBrk="1" hangingPunct="1">
        <a:lnSpc>
          <a:spcPts val="2000"/>
        </a:lnSpc>
        <a:spcBef>
          <a:spcPts val="300"/>
        </a:spcBef>
        <a:spcAft>
          <a:spcPts val="600"/>
        </a:spcAft>
        <a:buFont typeface="Arial" pitchFamily="34" charset="0"/>
        <a:buChar char="•"/>
        <a:defRPr sz="1200" b="1">
          <a:latin typeface="Arial" pitchFamily="34" charset="0"/>
          <a:cs typeface="Arial" pitchFamily="34" charset="0"/>
        </a:defRPr>
      </a:lvl7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msdn.microsoft.com/en-us/library/windows/desktop/dd834141.aspx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eloper.apple.com/library/mac/documentation/UserExperience/Conceptual/AppleHIGuidelines/Intro/Intro.html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8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/>
              <a:t>BWSI-SGAI</a:t>
            </a:r>
            <a:endParaRPr lang="en-US" sz="2000" dirty="0"/>
          </a:p>
          <a:p>
            <a:r>
              <a:rPr lang="en-US" sz="2000" dirty="0"/>
              <a:t>Summer 2021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UI Design Strategies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100" y="1472897"/>
            <a:ext cx="7683500" cy="4303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#2</a:t>
            </a:r>
          </a:p>
        </p:txBody>
      </p:sp>
      <p:pic>
        <p:nvPicPr>
          <p:cNvPr id="2970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500" y="1501775"/>
            <a:ext cx="7618413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1476375" y="1514475"/>
            <a:ext cx="6191250" cy="3829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#3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2643906"/>
          </a:xfrm>
        </p:spPr>
        <p:txBody>
          <a:bodyPr/>
          <a:lstStyle/>
          <a:p>
            <a:r>
              <a:rPr lang="en-US" dirty="0"/>
              <a:t>Describe in brief detail:</a:t>
            </a:r>
          </a:p>
          <a:p>
            <a:pPr lvl="1"/>
            <a:r>
              <a:rPr lang="en-US" dirty="0"/>
              <a:t>The 3 most important things you consider when </a:t>
            </a:r>
            <a:r>
              <a:rPr lang="en-US" u="sng" dirty="0"/>
              <a:t>designing</a:t>
            </a:r>
            <a:r>
              <a:rPr lang="en-US" dirty="0"/>
              <a:t> any kind of software</a:t>
            </a:r>
          </a:p>
          <a:p>
            <a:pPr lvl="1"/>
            <a:r>
              <a:rPr lang="en-US" dirty="0"/>
              <a:t>The 3 things you consider when </a:t>
            </a:r>
            <a:r>
              <a:rPr lang="en-US" u="sng" dirty="0"/>
              <a:t>buying</a:t>
            </a:r>
            <a:r>
              <a:rPr lang="en-US" dirty="0"/>
              <a:t> software (for yourself or someone else)</a:t>
            </a:r>
          </a:p>
          <a:p>
            <a:pPr lvl="1"/>
            <a:endParaRPr lang="en-US" dirty="0"/>
          </a:p>
          <a:p>
            <a:r>
              <a:rPr lang="en-US" dirty="0"/>
              <a:t>Select one from each category</a:t>
            </a:r>
          </a:p>
          <a:p>
            <a:pPr lvl="1"/>
            <a:r>
              <a:rPr lang="en-US" u="sng" dirty="0"/>
              <a:t>Draw a correlation</a:t>
            </a:r>
            <a:r>
              <a:rPr lang="en-US" dirty="0"/>
              <a:t> between the two factors and summarize it briefly</a:t>
            </a:r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5766" y="4368800"/>
            <a:ext cx="8269134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/>
              <a:t>Example: I buy games to play cooperatively with my friends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/>
              <a:t>Top design consideration: connectivity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i="1" dirty="0"/>
              <a:t>Correlation: Good connectivity is key because online experience is more important than graphics or plot 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Human Factors:</a:t>
            </a:r>
          </a:p>
          <a:p>
            <a:pPr lvl="1"/>
            <a:r>
              <a:rPr lang="en-US" dirty="0"/>
              <a:t>ANSI/HFES 200 - Human Factors Engineering of Software User Interfaces</a:t>
            </a:r>
          </a:p>
          <a:p>
            <a:pPr lvl="1"/>
            <a:r>
              <a:rPr lang="en-US" dirty="0"/>
              <a:t>MIL-STD 1472 F : DEPARTMENT OF DEFENSE DESIGN CRITERIA STANDARD HUMAN ENGINEERING</a:t>
            </a:r>
          </a:p>
          <a:p>
            <a:pPr lvl="2"/>
            <a:r>
              <a:rPr lang="en-US" dirty="0"/>
              <a:t>The purpose of this standard is to present human engineering design criteria, principles, and practices to be applied in the design of systems, [..] so as to:</a:t>
            </a:r>
          </a:p>
          <a:p>
            <a:pPr lvl="3"/>
            <a:r>
              <a:rPr lang="en-US" dirty="0"/>
              <a:t>a. Achieve required </a:t>
            </a:r>
            <a:r>
              <a:rPr lang="en-US" u="sng" dirty="0"/>
              <a:t>performance</a:t>
            </a:r>
            <a:r>
              <a:rPr lang="en-US" dirty="0"/>
              <a:t> by operator, control, and maintenance personnel.</a:t>
            </a:r>
          </a:p>
          <a:p>
            <a:pPr lvl="3"/>
            <a:r>
              <a:rPr lang="en-US" dirty="0"/>
              <a:t>b. Achieve required </a:t>
            </a:r>
            <a:r>
              <a:rPr lang="en-US" u="sng" dirty="0"/>
              <a:t>manpower</a:t>
            </a:r>
            <a:r>
              <a:rPr lang="en-US" dirty="0"/>
              <a:t> readiness for system performance.</a:t>
            </a:r>
          </a:p>
          <a:p>
            <a:pPr lvl="3"/>
            <a:r>
              <a:rPr lang="en-US" dirty="0"/>
              <a:t>c. Achieve required </a:t>
            </a:r>
            <a:r>
              <a:rPr lang="en-US" u="sng" dirty="0"/>
              <a:t>reliability</a:t>
            </a:r>
            <a:r>
              <a:rPr lang="en-US" dirty="0"/>
              <a:t> of personnel-equipment combinations.</a:t>
            </a:r>
          </a:p>
          <a:p>
            <a:r>
              <a:rPr lang="en-US" dirty="0">
                <a:hlinkClick r:id="rId3"/>
              </a:rPr>
              <a:t>Windows </a:t>
            </a:r>
            <a:r>
              <a:rPr lang="en-US" dirty="0"/>
              <a:t>(8) or </a:t>
            </a:r>
            <a:r>
              <a:rPr lang="en-US" dirty="0">
                <a:hlinkClick r:id="rId4"/>
              </a:rPr>
              <a:t>Apple </a:t>
            </a:r>
            <a:r>
              <a:rPr lang="en-US" dirty="0"/>
              <a:t>(4) UI Design Guidelines and Principles</a:t>
            </a:r>
          </a:p>
          <a:p>
            <a:pPr lvl="1"/>
            <a:r>
              <a:rPr lang="en-US" dirty="0"/>
              <a:t>Reduce concepts to increase confidence</a:t>
            </a:r>
          </a:p>
          <a:p>
            <a:pPr lvl="1"/>
            <a:r>
              <a:rPr lang="en-US" dirty="0"/>
              <a:t>Solve distractions, not discoverability</a:t>
            </a:r>
          </a:p>
          <a:p>
            <a:pPr lvl="1"/>
            <a:r>
              <a:rPr lang="en-US" dirty="0"/>
              <a:t>Attention to detail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40526" y="101601"/>
            <a:ext cx="7720873" cy="816989"/>
          </a:xfrm>
        </p:spPr>
        <p:txBody>
          <a:bodyPr/>
          <a:lstStyle/>
          <a:p>
            <a:r>
              <a:rPr lang="en-US" dirty="0"/>
              <a:t>Quantitative vs. Qualitative Design Guides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MIL-STD-1472G: Response Times</a:t>
            </a:r>
          </a:p>
        </p:txBody>
      </p:sp>
      <p:pic>
        <p:nvPicPr>
          <p:cNvPr id="200705" name="Picture 1"/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3746" y="1270000"/>
            <a:ext cx="8230159" cy="467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51080" y="1062506"/>
            <a:ext cx="8486185" cy="3589007"/>
          </a:xfrm>
        </p:spPr>
        <p:txBody>
          <a:bodyPr/>
          <a:lstStyle/>
          <a:p>
            <a:pPr rtl="0"/>
            <a:r>
              <a:rPr lang="en-US" dirty="0"/>
              <a:t>0.1 second</a:t>
            </a:r>
            <a:r>
              <a:rPr lang="en-US" b="0" dirty="0"/>
              <a:t> - the user feel that the system is reacting instantaneously</a:t>
            </a:r>
          </a:p>
          <a:p>
            <a:pPr rtl="0"/>
            <a:r>
              <a:rPr lang="en-US" dirty="0"/>
              <a:t>1.0 second</a:t>
            </a:r>
            <a:r>
              <a:rPr lang="en-US" b="0" dirty="0"/>
              <a:t> - the user can stay focused, but notice a delay</a:t>
            </a:r>
          </a:p>
          <a:p>
            <a:pPr rtl="0"/>
            <a:r>
              <a:rPr lang="en-US" dirty="0"/>
              <a:t>10 seconds</a:t>
            </a:r>
            <a:r>
              <a:rPr lang="en-US" b="0" dirty="0"/>
              <a:t> - about the limit for keeping a user's attention </a:t>
            </a:r>
          </a:p>
          <a:p>
            <a:pPr rtl="0"/>
            <a:r>
              <a:rPr lang="en-US" dirty="0"/>
              <a:t>For longer delays</a:t>
            </a:r>
            <a:r>
              <a:rPr lang="en-US" b="0" dirty="0"/>
              <a:t>, users will want to perform other tasks while waiting for the computer to finish:</a:t>
            </a:r>
          </a:p>
          <a:p>
            <a:pPr lvl="1" rtl="0"/>
            <a:r>
              <a:rPr lang="en-US" b="0" dirty="0"/>
              <a:t>Provide feedback when done</a:t>
            </a:r>
          </a:p>
          <a:p>
            <a:pPr lvl="1" rtl="0"/>
            <a:r>
              <a:rPr lang="en-US" b="0" dirty="0"/>
              <a:t>Support loss of focus</a:t>
            </a:r>
          </a:p>
          <a:p>
            <a:r>
              <a:rPr lang="en-US" dirty="0"/>
              <a:t> </a:t>
            </a:r>
            <a:r>
              <a:rPr lang="en-US" sz="1400" b="0" i="1" dirty="0"/>
              <a:t>Source: JAKOB NIELSEN, Usability Engineering, 1993</a:t>
            </a:r>
            <a:r>
              <a:rPr lang="en-US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Response Times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48" t="4017"/>
          <a:stretch>
            <a:fillRect/>
          </a:stretch>
        </p:blipFill>
        <p:spPr bwMode="auto">
          <a:xfrm>
            <a:off x="5390984" y="3482672"/>
            <a:ext cx="3415749" cy="2742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783" y="4444779"/>
            <a:ext cx="4795477" cy="1723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But Don’t Overdo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4250" y="1225550"/>
            <a:ext cx="6990738" cy="464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Really We Mean It</a:t>
            </a:r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9200" y="1111205"/>
            <a:ext cx="6775450" cy="5089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Seriously</a:t>
            </a:r>
          </a:p>
        </p:txBody>
      </p:sp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583" y="1155700"/>
            <a:ext cx="8584717" cy="50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079500"/>
            <a:ext cx="8188774" cy="1828800"/>
          </a:xfrm>
        </p:spPr>
        <p:txBody>
          <a:bodyPr/>
          <a:lstStyle/>
          <a:p>
            <a:r>
              <a:rPr lang="en-US" dirty="0"/>
              <a:t>Windows 8 was released August 2012</a:t>
            </a:r>
          </a:p>
          <a:p>
            <a:r>
              <a:rPr lang="en-US" dirty="0"/>
              <a:t>Attempt to create a unified look and feel between tablets and PC’s</a:t>
            </a:r>
          </a:p>
          <a:p>
            <a:r>
              <a:rPr lang="en-US" dirty="0"/>
              <a:t>Discuss: Was it a success or failure?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#2</a:t>
            </a:r>
          </a:p>
        </p:txBody>
      </p:sp>
      <p:pic>
        <p:nvPicPr>
          <p:cNvPr id="19456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7999" y="3032078"/>
            <a:ext cx="5605463" cy="315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User Interface design is hard to get right and easy to get wrong</a:t>
            </a:r>
          </a:p>
          <a:p>
            <a:r>
              <a:rPr lang="en-US" dirty="0"/>
              <a:t>A bad UI can be very costly (literal and figurative)</a:t>
            </a:r>
          </a:p>
          <a:p>
            <a:r>
              <a:rPr lang="en-US" dirty="0"/>
              <a:t>UI design spans several spaces:</a:t>
            </a:r>
          </a:p>
          <a:p>
            <a:pPr lvl="1"/>
            <a:r>
              <a:rPr lang="en-US" dirty="0"/>
              <a:t>Stakeholders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Platform</a:t>
            </a:r>
          </a:p>
          <a:p>
            <a:pPr lvl="1"/>
            <a:r>
              <a:rPr lang="en-US" dirty="0"/>
              <a:t>Connectivity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As a UI dev you can expect:</a:t>
            </a:r>
          </a:p>
          <a:p>
            <a:pPr lvl="1"/>
            <a:r>
              <a:rPr lang="en-US" dirty="0"/>
              <a:t>That everyone else is an expert</a:t>
            </a:r>
          </a:p>
          <a:p>
            <a:pPr lvl="1"/>
            <a:r>
              <a:rPr lang="en-US" dirty="0"/>
              <a:t>Most suggestions and advice are conflicting</a:t>
            </a:r>
          </a:p>
          <a:p>
            <a:pPr lvl="1"/>
            <a:r>
              <a:rPr lang="en-US" dirty="0"/>
              <a:t>Infinity +1 demands for last minute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Going out of your way to ensure stakeholder involvement</a:t>
            </a:r>
          </a:p>
          <a:p>
            <a:pPr lvl="1"/>
            <a:r>
              <a:rPr lang="en-US" dirty="0"/>
              <a:t>Not just involvement but investment, these are your evangelists</a:t>
            </a:r>
          </a:p>
          <a:p>
            <a:r>
              <a:rPr lang="en-US" dirty="0"/>
              <a:t>Being completely clear on your functionality</a:t>
            </a:r>
          </a:p>
          <a:p>
            <a:pPr lvl="1"/>
            <a:r>
              <a:rPr lang="en-US" dirty="0"/>
              <a:t>How well can you characterize you data?</a:t>
            </a:r>
          </a:p>
          <a:p>
            <a:r>
              <a:rPr lang="en-US" dirty="0"/>
              <a:t>Know your deployment platform</a:t>
            </a:r>
          </a:p>
          <a:p>
            <a:pPr lvl="1"/>
            <a:r>
              <a:rPr lang="en-US" dirty="0"/>
              <a:t>Hardware and software limitations, capabilities</a:t>
            </a:r>
          </a:p>
          <a:p>
            <a:r>
              <a:rPr lang="en-US" dirty="0"/>
              <a:t>Coping with connectivity (or lack thereof)</a:t>
            </a:r>
          </a:p>
          <a:p>
            <a:pPr lvl="1"/>
            <a:r>
              <a:rPr lang="en-US" dirty="0"/>
              <a:t>If you need internets what happens with poor connectivity?</a:t>
            </a:r>
          </a:p>
          <a:p>
            <a:r>
              <a:rPr lang="en-US" dirty="0"/>
              <a:t>Ensuring user security</a:t>
            </a:r>
          </a:p>
          <a:p>
            <a:pPr lvl="1"/>
            <a:r>
              <a:rPr lang="en-US" dirty="0"/>
              <a:t>Data is vulnerable with every keystroke, what are the users expectations of privacy? How much value is at stake?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Points For A Solid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As with everything stakeholder investment is critical</a:t>
            </a:r>
          </a:p>
          <a:p>
            <a:r>
              <a:rPr lang="en-US" dirty="0"/>
              <a:t>Most successful projects have an evangelist</a:t>
            </a:r>
          </a:p>
          <a:p>
            <a:r>
              <a:rPr lang="en-US" dirty="0"/>
              <a:t>Objective: convince SME’s that you are:</a:t>
            </a:r>
          </a:p>
          <a:p>
            <a:pPr lvl="1"/>
            <a:r>
              <a:rPr lang="en-US" dirty="0"/>
              <a:t>Here to help them</a:t>
            </a:r>
          </a:p>
          <a:p>
            <a:pPr lvl="1"/>
            <a:r>
              <a:rPr lang="en-US" dirty="0"/>
              <a:t>Open to their input</a:t>
            </a:r>
          </a:p>
          <a:p>
            <a:pPr lvl="1"/>
            <a:r>
              <a:rPr lang="en-US" dirty="0"/>
              <a:t>Responsive to their needs</a:t>
            </a:r>
          </a:p>
          <a:p>
            <a:pPr lvl="1"/>
            <a:r>
              <a:rPr lang="en-US" dirty="0"/>
              <a:t>Not trying to tell them how to do their job or worse…</a:t>
            </a:r>
          </a:p>
          <a:p>
            <a:pPr lvl="1"/>
            <a:r>
              <a:rPr lang="en-US" dirty="0"/>
              <a:t>Not designing them out of a job</a:t>
            </a:r>
          </a:p>
          <a:p>
            <a:r>
              <a:rPr lang="en-US" dirty="0"/>
              <a:t>Games can help because they:</a:t>
            </a:r>
          </a:p>
          <a:p>
            <a:pPr lvl="1"/>
            <a:r>
              <a:rPr lang="en-US" dirty="0"/>
              <a:t>Break barriers</a:t>
            </a:r>
          </a:p>
          <a:p>
            <a:pPr lvl="1"/>
            <a:r>
              <a:rPr lang="en-US" dirty="0"/>
              <a:t>Provide alternative ways of thinking</a:t>
            </a:r>
          </a:p>
          <a:p>
            <a:pPr lvl="1"/>
            <a:r>
              <a:rPr lang="en-US" dirty="0"/>
              <a:t>Less pedantic</a:t>
            </a:r>
          </a:p>
          <a:p>
            <a:pPr lvl="1"/>
            <a:r>
              <a:rPr lang="en-US" dirty="0"/>
              <a:t>Team builders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Stakeholder Investment</a:t>
            </a:r>
          </a:p>
        </p:txBody>
      </p:sp>
      <p:pic>
        <p:nvPicPr>
          <p:cNvPr id="194561" name="Picture 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45552" y="4152900"/>
            <a:ext cx="2093648" cy="1973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5321300"/>
            <a:ext cx="8188774" cy="802410"/>
          </a:xfrm>
        </p:spPr>
        <p:txBody>
          <a:bodyPr/>
          <a:lstStyle/>
          <a:p>
            <a:r>
              <a:rPr lang="en-US" dirty="0"/>
              <a:t>Mockup tools provide significant value</a:t>
            </a:r>
          </a:p>
          <a:p>
            <a:r>
              <a:rPr lang="en-US" dirty="0"/>
              <a:t>Visualize and discuss prototype impact on SOP/CONOPS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Paperdolls</a:t>
            </a:r>
            <a:endParaRPr lang="en-US" dirty="0"/>
          </a:p>
        </p:txBody>
      </p:sp>
      <p:pic>
        <p:nvPicPr>
          <p:cNvPr id="189441" name="Picture 1" descr="C:\!work\PHINICS\art\sketches\ResourceRequestSvr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1100" y="1149803"/>
            <a:ext cx="7075488" cy="3960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Sketch Focuses Attention on Content</a:t>
            </a:r>
          </a:p>
        </p:txBody>
      </p:sp>
      <p:pic>
        <p:nvPicPr>
          <p:cNvPr id="267266" name="Picture 2" descr="C:\allowed\_WORK\ADSP\SNO\WORKFLOW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530" y="1150073"/>
            <a:ext cx="8030744" cy="50983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Example: </a:t>
            </a:r>
            <a:r>
              <a:rPr lang="en-US" dirty="0" err="1"/>
              <a:t>Balsamiq</a:t>
            </a:r>
            <a:r>
              <a:rPr lang="en-US" dirty="0"/>
              <a:t> Mockups</a:t>
            </a:r>
          </a:p>
        </p:txBody>
      </p:sp>
      <p:pic>
        <p:nvPicPr>
          <p:cNvPr id="1884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138" y="1079500"/>
            <a:ext cx="6824961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8419" name="Picture 3" descr="C:\allowed\_WORK\ADSP\SNO\EEA_WORKFLOW3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96"/>
          <a:stretch>
            <a:fillRect/>
          </a:stretch>
        </p:blipFill>
        <p:spPr bwMode="auto">
          <a:xfrm>
            <a:off x="5753100" y="1003300"/>
            <a:ext cx="3225800" cy="2655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5744028" y="3835400"/>
            <a:ext cx="3222171" cy="2349500"/>
            <a:chOff x="914400" y="990600"/>
            <a:chExt cx="7315200" cy="5334000"/>
          </a:xfrm>
        </p:grpSpPr>
        <p:grpSp>
          <p:nvGrpSpPr>
            <p:cNvPr id="7" name="Group 7"/>
            <p:cNvGrpSpPr>
              <a:grpSpLocks/>
            </p:cNvGrpSpPr>
            <p:nvPr/>
          </p:nvGrpSpPr>
          <p:grpSpPr bwMode="auto">
            <a:xfrm>
              <a:off x="914400" y="990600"/>
              <a:ext cx="3568700" cy="5334000"/>
              <a:chOff x="576" y="624"/>
              <a:chExt cx="2248" cy="3360"/>
            </a:xfrm>
          </p:grpSpPr>
          <p:pic>
            <p:nvPicPr>
              <p:cNvPr id="8" name="Picture 6" descr="SNOPortalii_stock 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" y="624"/>
                <a:ext cx="2240" cy="336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9" name="Picture 6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2" y="624"/>
                <a:ext cx="472" cy="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0" name="Picture 7" descr="term a splitscree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3738" y="990600"/>
              <a:ext cx="3725862" cy="5292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2" name="Down Arrow 11"/>
          <p:cNvSpPr/>
          <p:nvPr/>
        </p:nvSpPr>
        <p:spPr>
          <a:xfrm>
            <a:off x="7175500" y="3492500"/>
            <a:ext cx="484632" cy="508508"/>
          </a:xfrm>
          <a:prstGeom prst="down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 rot="16200000">
            <a:off x="5435600" y="2489200"/>
            <a:ext cx="484632" cy="508508"/>
          </a:xfrm>
          <a:prstGeom prst="down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Question 1: How well can you estimate the level of effort to develop software?</a:t>
            </a:r>
          </a:p>
          <a:p>
            <a:pPr lvl="1"/>
            <a:r>
              <a:rPr lang="en-US" dirty="0"/>
              <a:t>Manpower</a:t>
            </a:r>
          </a:p>
          <a:p>
            <a:pPr lvl="1"/>
            <a:r>
              <a:rPr lang="en-US" dirty="0"/>
              <a:t>Schedule</a:t>
            </a:r>
          </a:p>
          <a:p>
            <a:pPr lvl="1"/>
            <a:r>
              <a:rPr lang="en-US" dirty="0"/>
              <a:t>Modules /  Components</a:t>
            </a:r>
          </a:p>
          <a:p>
            <a:pPr lvl="1"/>
            <a:r>
              <a:rPr lang="en-US" dirty="0"/>
              <a:t>SLOC</a:t>
            </a:r>
          </a:p>
          <a:p>
            <a:r>
              <a:rPr lang="en-US" dirty="0"/>
              <a:t>Questions 2: What about for UI?</a:t>
            </a:r>
          </a:p>
          <a:p>
            <a:r>
              <a:rPr lang="en-US" dirty="0"/>
              <a:t>Question 3: Name some of the risk factors involved</a:t>
            </a:r>
          </a:p>
          <a:p>
            <a:r>
              <a:rPr lang="en-US" dirty="0"/>
              <a:t>Final Question: What methods can you use for cost estimation?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Track: Cost/Effort Assessment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500" y="4940300"/>
            <a:ext cx="7569200" cy="1104900"/>
          </a:xfrm>
          <a:prstGeom prst="rect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Poor cost estimation can have a major impact on your UI design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Point Analysis</a:t>
            </a:r>
          </a:p>
        </p:txBody>
      </p:sp>
      <p:graphicFrame>
        <p:nvGraphicFramePr>
          <p:cNvPr id="15363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429000" y="1701800"/>
          <a:ext cx="5715000" cy="152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2" name="Visio" r:id="rId3" imgW="5863766" imgH="1567493" progId="Visio.Drawing.11">
                  <p:embed/>
                </p:oleObj>
              </mc:Choice>
              <mc:Fallback>
                <p:oleObj name="Visio" r:id="rId3" imgW="5863766" imgH="1567493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1701800"/>
                        <a:ext cx="5715000" cy="1527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190500" y="1447800"/>
            <a:ext cx="4953000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 dirty="0"/>
              <a:t>FPA is all about data :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Crossing application boundary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Stored internally</a:t>
            </a:r>
          </a:p>
          <a:p>
            <a:pPr lvl="1">
              <a:lnSpc>
                <a:spcPct val="80000"/>
              </a:lnSpc>
            </a:pPr>
            <a:r>
              <a:rPr lang="en-US" sz="1600" dirty="0"/>
              <a:t>Stored externally </a:t>
            </a:r>
          </a:p>
        </p:txBody>
      </p:sp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114300" y="3302000"/>
            <a:ext cx="4724400" cy="283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64" tIns="46033" rIns="92064" bIns="46033"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Function point types: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External Input (EI)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External Output (EO)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External Query (EQ)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External Interface File (EIF)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Internal Logical File (ILF)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endParaRPr lang="en-US" sz="1600" b="1" dirty="0"/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buSzPct val="125000"/>
              <a:buFontTx/>
              <a:buChar char="•"/>
            </a:pPr>
            <a:r>
              <a:rPr lang="en-US" sz="1800" b="1" dirty="0"/>
              <a:t>Adjustment for data complexity: </a:t>
            </a:r>
          </a:p>
          <a:p>
            <a:pPr marL="862013" lvl="1" indent="-341313">
              <a:lnSpc>
                <a:spcPct val="90000"/>
              </a:lnSpc>
              <a:spcBef>
                <a:spcPct val="25000"/>
              </a:spcBef>
              <a:buSzPct val="100000"/>
              <a:buFontTx/>
              <a:buChar char="–"/>
            </a:pPr>
            <a:r>
              <a:rPr lang="en-US" sz="1600" b="1" dirty="0"/>
              <a:t>Data/Record/File Element Type</a:t>
            </a:r>
          </a:p>
        </p:txBody>
      </p:sp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4267200" y="3632200"/>
          <a:ext cx="4724400" cy="180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53" name="Visio" r:id="rId5" imgW="4426751" imgH="1690585" progId="Visio.Drawing.11">
                  <p:embed/>
                </p:oleObj>
              </mc:Choice>
              <mc:Fallback>
                <p:oleObj name="Visio" r:id="rId5" imgW="4426751" imgH="1690585" progId="Visio.Drawing.11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632200"/>
                        <a:ext cx="4724400" cy="180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Flowchart: Magnetic Disk 6"/>
          <p:cNvSpPr/>
          <p:nvPr/>
        </p:nvSpPr>
        <p:spPr>
          <a:xfrm>
            <a:off x="4305300" y="5016500"/>
            <a:ext cx="406400" cy="330200"/>
          </a:xfrm>
          <a:prstGeom prst="flowChartMagneticDisk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3873500" y="5473700"/>
            <a:ext cx="5041900" cy="774700"/>
          </a:xfrm>
          <a:prstGeom prst="rect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36835" y="1064494"/>
            <a:ext cx="8188774" cy="408706"/>
          </a:xfrm>
        </p:spPr>
        <p:txBody>
          <a:bodyPr/>
          <a:lstStyle/>
          <a:p>
            <a:r>
              <a:rPr lang="en-US" dirty="0"/>
              <a:t>What is the (raw) complexity of this UI?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UI Function Point Example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08100" y="1701800"/>
            <a:ext cx="6108700" cy="3517900"/>
          </a:xfrm>
          <a:prstGeom prst="roundRect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Project Set-up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98600" y="2349500"/>
            <a:ext cx="1955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Project name:</a:t>
            </a:r>
          </a:p>
          <a:p>
            <a:r>
              <a:rPr lang="en-US" sz="1400" b="1" dirty="0"/>
              <a:t>Project number:</a:t>
            </a:r>
          </a:p>
          <a:p>
            <a:r>
              <a:rPr lang="en-US" sz="1400" b="1" dirty="0"/>
              <a:t>Project description:</a:t>
            </a:r>
          </a:p>
          <a:p>
            <a:endParaRPr lang="en-US" sz="1400" b="1" dirty="0"/>
          </a:p>
          <a:p>
            <a:r>
              <a:rPr lang="en-US" sz="1400" b="1" dirty="0"/>
              <a:t>Department name:</a:t>
            </a:r>
          </a:p>
          <a:p>
            <a:r>
              <a:rPr lang="en-US" sz="1400" b="1" dirty="0"/>
              <a:t>Department number:</a:t>
            </a:r>
          </a:p>
          <a:p>
            <a:endParaRPr lang="en-US" sz="1400" b="1" dirty="0"/>
          </a:p>
          <a:p>
            <a:r>
              <a:rPr lang="en-US" sz="1400" b="1" dirty="0"/>
              <a:t>Team number:</a:t>
            </a:r>
          </a:p>
          <a:p>
            <a:r>
              <a:rPr lang="en-US" sz="1400" b="1" dirty="0"/>
              <a:t>Team lead: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298700" y="4775200"/>
            <a:ext cx="9144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Add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530600" y="4775200"/>
            <a:ext cx="9144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Change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4699000" y="4775200"/>
            <a:ext cx="9144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Delete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867400" y="4775200"/>
            <a:ext cx="914400" cy="30480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Cancel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505200" y="23876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05200" y="26162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5200" y="28448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79800" y="32385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79800" y="34671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79800" y="39116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479800" y="4140200"/>
            <a:ext cx="2374900" cy="203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Flowchart: Magnetic Disk 19"/>
          <p:cNvSpPr/>
          <p:nvPr/>
        </p:nvSpPr>
        <p:spPr>
          <a:xfrm>
            <a:off x="7810500" y="1333500"/>
            <a:ext cx="914400" cy="612648"/>
          </a:xfrm>
          <a:prstGeom prst="flowChartMagneticDisk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db</a:t>
            </a:r>
          </a:p>
        </p:txBody>
      </p:sp>
      <p:cxnSp>
        <p:nvCxnSpPr>
          <p:cNvPr id="22" name="Straight Connector 21"/>
          <p:cNvCxnSpPr>
            <a:endCxn id="20" idx="2"/>
          </p:cNvCxnSpPr>
          <p:nvPr/>
        </p:nvCxnSpPr>
        <p:spPr>
          <a:xfrm flipV="1">
            <a:off x="7048500" y="1639824"/>
            <a:ext cx="762000" cy="5064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ight Brace 22"/>
          <p:cNvSpPr/>
          <p:nvPr/>
        </p:nvSpPr>
        <p:spPr>
          <a:xfrm>
            <a:off x="5994400" y="2057400"/>
            <a:ext cx="304800" cy="25273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6365679" y="3149600"/>
            <a:ext cx="915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A record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3488" y="5486400"/>
            <a:ext cx="36503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+1 for each data element displayed (EO)</a:t>
            </a:r>
          </a:p>
          <a:p>
            <a:r>
              <a:rPr lang="en-US" sz="1400" b="1" dirty="0"/>
              <a:t>+1 transaction x # data elements (EI)</a:t>
            </a:r>
          </a:p>
          <a:p>
            <a:r>
              <a:rPr lang="en-US" sz="1400" b="1" dirty="0"/>
              <a:t>+1 for each record read/referenced (FTR)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975100" y="5626100"/>
            <a:ext cx="4838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1 (record </a:t>
            </a:r>
            <a:r>
              <a:rPr lang="en-US" sz="1400" b="1" dirty="0" err="1"/>
              <a:t>read:FTR</a:t>
            </a:r>
            <a:r>
              <a:rPr lang="en-US" sz="1400" b="1" dirty="0"/>
              <a:t>) + 2x8 (record add/</a:t>
            </a:r>
            <a:r>
              <a:rPr lang="en-US" sz="1400" b="1" dirty="0" err="1"/>
              <a:t>change:EI</a:t>
            </a:r>
            <a:r>
              <a:rPr lang="en-US" sz="1400" b="1" dirty="0"/>
              <a:t>) + 7 (</a:t>
            </a:r>
            <a:r>
              <a:rPr lang="en-US" sz="1400" b="1" dirty="0" err="1"/>
              <a:t>entries:EO</a:t>
            </a:r>
            <a:r>
              <a:rPr lang="en-US" sz="1400" b="1" dirty="0"/>
              <a:t>) + 1x2 (record </a:t>
            </a:r>
            <a:r>
              <a:rPr lang="en-US" sz="1400" b="1" dirty="0" err="1"/>
              <a:t>delete:EO</a:t>
            </a:r>
            <a:r>
              <a:rPr lang="en-US" sz="1400" b="1" dirty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Platform Like You Know Your Users</a:t>
            </a:r>
          </a:p>
        </p:txBody>
      </p:sp>
      <p:pic>
        <p:nvPicPr>
          <p:cNvPr id="263169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3675" y="1149350"/>
            <a:ext cx="23812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7175" y="1136650"/>
            <a:ext cx="23812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Left-Right Arrow 5"/>
          <p:cNvSpPr/>
          <p:nvPr/>
        </p:nvSpPr>
        <p:spPr>
          <a:xfrm>
            <a:off x="2324100" y="2400300"/>
            <a:ext cx="758952" cy="484632"/>
          </a:xfrm>
          <a:prstGeom prst="leftRight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$</a:t>
            </a:r>
          </a:p>
        </p:txBody>
      </p:sp>
      <p:pic>
        <p:nvPicPr>
          <p:cNvPr id="26317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251" y="1308100"/>
            <a:ext cx="3225949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3173" name="Picture 5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300" y="4013200"/>
            <a:ext cx="2189163" cy="218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Left-Right Arrow 9"/>
          <p:cNvSpPr/>
          <p:nvPr/>
        </p:nvSpPr>
        <p:spPr>
          <a:xfrm>
            <a:off x="4914900" y="2387600"/>
            <a:ext cx="758952" cy="484632"/>
          </a:xfrm>
          <a:prstGeom prst="leftRight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$$</a:t>
            </a:r>
          </a:p>
        </p:txBody>
      </p:sp>
      <p:sp>
        <p:nvSpPr>
          <p:cNvPr id="11" name="Left-Right Arrow 10"/>
          <p:cNvSpPr/>
          <p:nvPr/>
        </p:nvSpPr>
        <p:spPr>
          <a:xfrm rot="16200000">
            <a:off x="1054100" y="3530600"/>
            <a:ext cx="758952" cy="484632"/>
          </a:xfrm>
          <a:prstGeom prst="leftRightArrow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</a:rPr>
              <a:t>$$$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17800" y="3860800"/>
            <a:ext cx="61341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b="1" u="sng" dirty="0"/>
              <a:t>Think “Data Centric”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 What data is coming into the system?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Format? How fast? How accurate? How important?</a:t>
            </a:r>
          </a:p>
          <a:p>
            <a:pPr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 What data does your user need to see?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1600" b="1" dirty="0"/>
              <a:t>Format? How fast? How accurate? How important?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endParaRPr lang="en-US" sz="1600" b="1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Prepared For Surprises</a:t>
            </a:r>
          </a:p>
        </p:txBody>
      </p:sp>
      <p:pic>
        <p:nvPicPr>
          <p:cNvPr id="4" name="Picture 4" descr="GPS_Test_Images_Combined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06500" y="973781"/>
            <a:ext cx="6718300" cy="5146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952500" y="5971198"/>
            <a:ext cx="7416800" cy="3385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b="1" dirty="0"/>
              <a:t>Side by side: Same devices, different results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What is User Interface?</a:t>
            </a:r>
          </a:p>
          <a:p>
            <a:r>
              <a:rPr lang="en-US" dirty="0"/>
              <a:t>How do you build a winner?</a:t>
            </a:r>
          </a:p>
          <a:p>
            <a:r>
              <a:rPr lang="en-US" dirty="0"/>
              <a:t>Quantitative and qualitative design guides</a:t>
            </a:r>
          </a:p>
          <a:p>
            <a:r>
              <a:rPr lang="en-US" dirty="0"/>
              <a:t>5 Points for a solid design</a:t>
            </a:r>
          </a:p>
          <a:p>
            <a:r>
              <a:rPr lang="en-US" dirty="0"/>
              <a:t>Developing mockups</a:t>
            </a:r>
          </a:p>
          <a:p>
            <a:r>
              <a:rPr lang="en-US" dirty="0"/>
              <a:t>Software project management</a:t>
            </a:r>
          </a:p>
          <a:p>
            <a:r>
              <a:rPr lang="en-US" dirty="0"/>
              <a:t>User stories and use cases</a:t>
            </a:r>
          </a:p>
          <a:p>
            <a:r>
              <a:rPr lang="en-US" dirty="0"/>
              <a:t>Best practices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140694"/>
            <a:ext cx="8188774" cy="4830616"/>
          </a:xfrm>
        </p:spPr>
        <p:txBody>
          <a:bodyPr/>
          <a:lstStyle/>
          <a:p>
            <a:r>
              <a:rPr lang="en-US" dirty="0"/>
              <a:t>Identify show stoppers up front</a:t>
            </a:r>
          </a:p>
          <a:p>
            <a:pPr lvl="1"/>
            <a:r>
              <a:rPr lang="en-US" dirty="0"/>
              <a:t>Call these out in your requirements</a:t>
            </a:r>
          </a:p>
          <a:p>
            <a:r>
              <a:rPr lang="en-US" dirty="0"/>
              <a:t>Explicitly define interfaces and identify data items</a:t>
            </a:r>
          </a:p>
          <a:p>
            <a:pPr lvl="1"/>
            <a:r>
              <a:rPr lang="en-US" dirty="0"/>
              <a:t>Type, range, frequency, quantity, error</a:t>
            </a:r>
          </a:p>
          <a:p>
            <a:r>
              <a:rPr lang="en-US" dirty="0"/>
              <a:t>Test with your actual equipment at actual location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 Your Dependencies</a:t>
            </a: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0300" y="3213100"/>
            <a:ext cx="3822700" cy="2867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Increase in client-server architectures</a:t>
            </a:r>
          </a:p>
          <a:p>
            <a:pPr lvl="1"/>
            <a:r>
              <a:rPr lang="en-US" dirty="0"/>
              <a:t>Availability of internet</a:t>
            </a:r>
          </a:p>
          <a:p>
            <a:pPr lvl="1"/>
            <a:r>
              <a:rPr lang="en-US" dirty="0"/>
              <a:t>Greater power with greater portability</a:t>
            </a:r>
          </a:p>
          <a:p>
            <a:pPr lvl="1"/>
            <a:r>
              <a:rPr lang="en-US" dirty="0"/>
              <a:t>Lighter weight, more emphasis on mobility for both sensors and computers</a:t>
            </a:r>
          </a:p>
          <a:p>
            <a:pPr lvl="1"/>
            <a:r>
              <a:rPr lang="en-US" dirty="0"/>
              <a:t>Greater integration</a:t>
            </a:r>
          </a:p>
          <a:p>
            <a:r>
              <a:rPr lang="en-US" dirty="0"/>
              <a:t>UI’s are becoming increasingly dependent for external data input</a:t>
            </a:r>
          </a:p>
          <a:p>
            <a:r>
              <a:rPr lang="en-US" dirty="0"/>
              <a:t>But what happens when connectivity is lost? </a:t>
            </a:r>
          </a:p>
          <a:p>
            <a:pPr lvl="1"/>
            <a:r>
              <a:rPr lang="en-US" dirty="0"/>
              <a:t>What is the impact on the user?</a:t>
            </a:r>
          </a:p>
          <a:p>
            <a:pPr lvl="1"/>
            <a:r>
              <a:rPr lang="en-US" dirty="0"/>
              <a:t>How can this be mitigated?</a:t>
            </a:r>
          </a:p>
          <a:p>
            <a:r>
              <a:rPr lang="en-US" dirty="0"/>
              <a:t>Alternatively, how can you get users to “dial back” their usage?</a:t>
            </a:r>
          </a:p>
          <a:p>
            <a:pPr lvl="1"/>
            <a:r>
              <a:rPr lang="en-US" dirty="0"/>
              <a:t>Why would this be necessary?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Connectivity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562400" y="3880253"/>
            <a:ext cx="8188774" cy="2011681"/>
          </a:xfrm>
        </p:spPr>
        <p:txBody>
          <a:bodyPr/>
          <a:lstStyle/>
          <a:p>
            <a:r>
              <a:rPr lang="en-US" dirty="0"/>
              <a:t>User stories are an Agile method for rapidly capturing requirements</a:t>
            </a:r>
          </a:p>
          <a:p>
            <a:r>
              <a:rPr lang="en-US" dirty="0"/>
              <a:t>User Stories illustrate how a system works from end-user perspective</a:t>
            </a:r>
          </a:p>
          <a:p>
            <a:r>
              <a:rPr lang="en-US" dirty="0"/>
              <a:t>Example narrates type of user stories we hope </a:t>
            </a:r>
            <a:r>
              <a:rPr lang="en-US"/>
              <a:t>to collect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0689" y="1129095"/>
            <a:ext cx="7983109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"As a &lt;role&gt;, I want &lt;goal/desire&gt;”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868" y="2013029"/>
            <a:ext cx="79831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"As a mobile user, I want to get SA when I’m in danger"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6136" y="15505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Examples: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1290" y="2634556"/>
            <a:ext cx="79831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"As an sys admin, I want to set access rights for users"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291" y="3215001"/>
            <a:ext cx="79831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"As a decision maker, I want to facilitate C2 reporting"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474440" y="1316948"/>
            <a:ext cx="4526437" cy="4830616"/>
          </a:xfrm>
        </p:spPr>
        <p:txBody>
          <a:bodyPr/>
          <a:lstStyle/>
          <a:p>
            <a:r>
              <a:rPr lang="en-US" dirty="0"/>
              <a:t>A major hurricane has hit</a:t>
            </a:r>
          </a:p>
          <a:p>
            <a:r>
              <a:rPr lang="en-US" dirty="0"/>
              <a:t>Refugees are being evacuated</a:t>
            </a:r>
          </a:p>
          <a:p>
            <a:r>
              <a:rPr lang="en-US" dirty="0"/>
              <a:t>Communications, both wired and wireless are limited</a:t>
            </a:r>
          </a:p>
          <a:p>
            <a:r>
              <a:rPr lang="en-US" dirty="0"/>
              <a:t>Volunteers from neighboring communities are coming to help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u="sng" dirty="0"/>
              <a:t>User Story</a:t>
            </a:r>
            <a:r>
              <a:rPr lang="en-US" dirty="0"/>
              <a:t>: Illustrate how mobile devices can provide a process to organize and track volunteers, reducing logistical burden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Story Example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921"/>
          <a:stretch>
            <a:fillRect/>
          </a:stretch>
        </p:blipFill>
        <p:spPr bwMode="auto">
          <a:xfrm>
            <a:off x="145112" y="1064690"/>
            <a:ext cx="3949810" cy="247364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60320" y="2973787"/>
            <a:ext cx="1983850" cy="145409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034" y="3896141"/>
            <a:ext cx="2789619" cy="175421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1591" y="4977846"/>
            <a:ext cx="1929512" cy="129573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800" y="0"/>
            <a:ext cx="6841555" cy="1009485"/>
          </a:xfrm>
        </p:spPr>
        <p:txBody>
          <a:bodyPr/>
          <a:lstStyle/>
          <a:p>
            <a:r>
              <a:rPr lang="en-US" dirty="0"/>
              <a:t>System Design and UI Requirements</a:t>
            </a:r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1201" name="Object 1"/>
          <p:cNvGraphicFramePr>
            <a:graphicFrameLocks noChangeAspect="1"/>
          </p:cNvGraphicFramePr>
          <p:nvPr/>
        </p:nvGraphicFramePr>
        <p:xfrm>
          <a:off x="923525" y="1837120"/>
          <a:ext cx="7143330" cy="357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7" name="Visio" r:id="rId3" imgW="5135497" imgH="2567291" progId="Visio.Drawing.11">
                  <p:embed/>
                </p:oleObj>
              </mc:Choice>
              <mc:Fallback>
                <p:oleObj name="Visio" r:id="rId3" imgW="5135497" imgH="2567291" progId="Visio.Drawing.11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3525" y="1837120"/>
                        <a:ext cx="7143330" cy="35716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to Wireframe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May 2013</a:t>
            </a: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4294967295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9600" y="1213584"/>
            <a:ext cx="5998179" cy="4682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10"/>
          <p:cNvGrpSpPr/>
          <p:nvPr/>
        </p:nvGrpSpPr>
        <p:grpSpPr>
          <a:xfrm>
            <a:off x="885120" y="1623964"/>
            <a:ext cx="7335355" cy="3571665"/>
            <a:chOff x="1077146" y="1739180"/>
            <a:chExt cx="7066520" cy="3456450"/>
          </a:xfrm>
        </p:grpSpPr>
        <p:sp>
          <p:nvSpPr>
            <p:cNvPr id="8" name="Rounded Rectangle 7"/>
            <p:cNvSpPr/>
            <p:nvPr/>
          </p:nvSpPr>
          <p:spPr bwMode="auto">
            <a:xfrm>
              <a:off x="1077146" y="1739180"/>
              <a:ext cx="7066520" cy="3456450"/>
            </a:xfrm>
            <a:prstGeom prst="roundRect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l" defTabSz="8651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092565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230765" y="3352190"/>
              <a:ext cx="268835" cy="268835"/>
            </a:xfrm>
            <a:prstGeom prst="ellipse">
              <a:avLst/>
            </a:prstGeom>
            <a:noFill/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8651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000" b="0" i="0" u="none" strike="noStrike" cap="none" normalizeH="0" baseline="0">
                <a:ln>
                  <a:noFill/>
                </a:ln>
                <a:solidFill>
                  <a:srgbClr val="092565"/>
                </a:solidFill>
                <a:effectLst/>
                <a:latin typeface="Times New Roman" pitchFamily="18" charset="0"/>
              </a:endParaRPr>
            </a:p>
          </p:txBody>
        </p:sp>
      </p:grp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700" y="0"/>
            <a:ext cx="6879960" cy="1009485"/>
          </a:xfrm>
        </p:spPr>
        <p:txBody>
          <a:bodyPr/>
          <a:lstStyle/>
          <a:p>
            <a:r>
              <a:rPr lang="en-US" dirty="0"/>
              <a:t>Sponsor Review Glossy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ctr"/>
            <a:r>
              <a:rPr lang="en-US" dirty="0"/>
              <a:t>May 2013</a:t>
            </a:r>
          </a:p>
        </p:txBody>
      </p:sp>
      <p:pic>
        <p:nvPicPr>
          <p:cNvPr id="15" name="Picture 14" descr="Motorola Template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71080"/>
            <a:ext cx="9144000" cy="52235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Into Wireframes</a:t>
            </a:r>
          </a:p>
        </p:txBody>
      </p:sp>
      <p:pic>
        <p:nvPicPr>
          <p:cNvPr id="111618" name="Picture 2" descr="C:\!work\PHINICS\art\sketches\PHINICS Beta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0" y="1003300"/>
            <a:ext cx="8864600" cy="53070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otorola Template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971080"/>
            <a:ext cx="9144000" cy="522351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Design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2672" y="1743074"/>
            <a:ext cx="6518656" cy="3666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028700"/>
            <a:ext cx="8188774" cy="5095010"/>
          </a:xfrm>
        </p:spPr>
        <p:txBody>
          <a:bodyPr/>
          <a:lstStyle/>
          <a:p>
            <a:r>
              <a:rPr lang="en-US" dirty="0"/>
              <a:t>Know your audience</a:t>
            </a:r>
          </a:p>
          <a:p>
            <a:pPr lvl="1"/>
            <a:r>
              <a:rPr lang="en-US" dirty="0"/>
              <a:t>Make certain your audience is prepared and receptive</a:t>
            </a:r>
          </a:p>
          <a:p>
            <a:pPr lvl="1"/>
            <a:r>
              <a:rPr lang="en-US" dirty="0"/>
              <a:t>Message: “We value your input, we will act on your suggestions”</a:t>
            </a:r>
          </a:p>
          <a:p>
            <a:r>
              <a:rPr lang="en-US" dirty="0"/>
              <a:t>Practice, practice, practice</a:t>
            </a:r>
          </a:p>
          <a:p>
            <a:pPr lvl="1"/>
            <a:r>
              <a:rPr lang="en-US" dirty="0"/>
              <a:t>Thoroughly test your demo</a:t>
            </a:r>
          </a:p>
          <a:p>
            <a:pPr lvl="1"/>
            <a:r>
              <a:rPr lang="en-US" dirty="0"/>
              <a:t>Best part is practice also doubles as QC/QA</a:t>
            </a:r>
          </a:p>
          <a:p>
            <a:r>
              <a:rPr lang="en-US" dirty="0"/>
              <a:t>Consider all eventualities</a:t>
            </a:r>
          </a:p>
          <a:p>
            <a:pPr lvl="1"/>
            <a:r>
              <a:rPr lang="en-US" dirty="0"/>
              <a:t>Will you have connectivity?</a:t>
            </a:r>
          </a:p>
          <a:p>
            <a:pPr lvl="1"/>
            <a:r>
              <a:rPr lang="en-US" dirty="0"/>
              <a:t>Will your laptop/projector work?</a:t>
            </a:r>
          </a:p>
          <a:p>
            <a:r>
              <a:rPr lang="en-US" dirty="0"/>
              <a:t>Backup and backup for backup</a:t>
            </a:r>
          </a:p>
          <a:p>
            <a:pPr lvl="1"/>
            <a:r>
              <a:rPr lang="en-US" dirty="0"/>
              <a:t>If you’re client/server think about running both on the same machine</a:t>
            </a:r>
          </a:p>
          <a:p>
            <a:pPr lvl="1"/>
            <a:r>
              <a:rPr lang="en-US" dirty="0"/>
              <a:t>Always bring slides just in case</a:t>
            </a:r>
          </a:p>
          <a:p>
            <a:r>
              <a:rPr lang="en-US" dirty="0"/>
              <a:t>Lock down code and server well BEFORE you demo</a:t>
            </a:r>
          </a:p>
          <a:p>
            <a:pPr lvl="1"/>
            <a:r>
              <a:rPr lang="en-US" dirty="0"/>
              <a:t>Notify your </a:t>
            </a:r>
            <a:r>
              <a:rPr lang="en-US" dirty="0" err="1"/>
              <a:t>colo</a:t>
            </a:r>
            <a:r>
              <a:rPr lang="en-US" dirty="0"/>
              <a:t> or host of your demo in advance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Packaging and Presenting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1499" y="3239383"/>
            <a:ext cx="2706427" cy="30930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Five Senses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4300" y="1423697"/>
            <a:ext cx="2978276" cy="2353172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9139" y="4415211"/>
            <a:ext cx="1634531" cy="16565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192" y="4723074"/>
            <a:ext cx="1672240" cy="1374457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5604094" y="1447136"/>
            <a:ext cx="2407945" cy="2687541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7079" y="1344747"/>
            <a:ext cx="7894182" cy="4898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Rule #1 – You can NEVER have enough testing, so test as often with as many people as you can</a:t>
            </a:r>
          </a:p>
          <a:p>
            <a:r>
              <a:rPr lang="en-US" dirty="0"/>
              <a:t>Rule #2 – Things will always go wrong, so keep multiple configurations on hand</a:t>
            </a:r>
          </a:p>
          <a:p>
            <a:r>
              <a:rPr lang="en-US" dirty="0"/>
              <a:t>Rule #3 – Have a plan for how to present if there is: no power, no projector, no connectivity (slide handouts at the very least)</a:t>
            </a:r>
          </a:p>
          <a:p>
            <a:r>
              <a:rPr lang="en-US" dirty="0"/>
              <a:t>Rule #4 – Users who have been involved in the project from the start are typically very forgiving, if things don’t work just move on</a:t>
            </a:r>
          </a:p>
          <a:p>
            <a:r>
              <a:rPr lang="en-US" dirty="0"/>
              <a:t>Rule #5 – Set expectations properly, explain what to expect in the worst case before you present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Rules of Damage Control</a:t>
            </a:r>
            <a:br>
              <a:rPr lang="en-US" dirty="0"/>
            </a:br>
            <a:r>
              <a:rPr lang="en-US" dirty="0"/>
              <a:t>(</a:t>
            </a:r>
            <a:r>
              <a:rPr lang="en-US" sz="2000" dirty="0"/>
              <a:t>What to do when things don’t go as planned)</a:t>
            </a: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UI Design can  neither lead nor be left out of requirements development</a:t>
            </a:r>
          </a:p>
          <a:p>
            <a:pPr lvl="1"/>
            <a:r>
              <a:rPr lang="en-US" dirty="0"/>
              <a:t>Just like testing, UI should be included at </a:t>
            </a:r>
            <a:r>
              <a:rPr lang="en-US" u="sng" dirty="0"/>
              <a:t>all</a:t>
            </a:r>
            <a:r>
              <a:rPr lang="en-US" dirty="0"/>
              <a:t> stages, including proposal</a:t>
            </a:r>
          </a:p>
          <a:p>
            <a:r>
              <a:rPr lang="en-US" dirty="0"/>
              <a:t>There’s no “mystique” to good UI development, you just need to know your domain </a:t>
            </a:r>
            <a:r>
              <a:rPr lang="en-US" u="sng" dirty="0"/>
              <a:t>users</a:t>
            </a:r>
          </a:p>
          <a:p>
            <a:pPr lvl="1"/>
            <a:r>
              <a:rPr lang="en-US" dirty="0"/>
              <a:t>Use: surveys, ride-</a:t>
            </a:r>
            <a:r>
              <a:rPr lang="en-US" dirty="0" err="1"/>
              <a:t>alongs</a:t>
            </a:r>
            <a:r>
              <a:rPr lang="en-US" dirty="0"/>
              <a:t>, site visits, tabletops, paper dolls, user stories, mockups and sketch up early and often</a:t>
            </a:r>
          </a:p>
          <a:p>
            <a:pPr lvl="1"/>
            <a:r>
              <a:rPr lang="en-US" dirty="0"/>
              <a:t>Develop a communication plan for your stakeholders before kickoff</a:t>
            </a:r>
          </a:p>
          <a:p>
            <a:r>
              <a:rPr lang="en-US" dirty="0"/>
              <a:t>Persistently demonstrate to users that you understand their concerns and show how their input contributes</a:t>
            </a:r>
          </a:p>
          <a:p>
            <a:r>
              <a:rPr lang="en-US" dirty="0"/>
              <a:t>Be wary of last minute changes</a:t>
            </a:r>
          </a:p>
          <a:p>
            <a:r>
              <a:rPr lang="en-US" dirty="0"/>
              <a:t>Screen-shot and document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Best Design Practices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Participate in all phases, including early and late ones</a:t>
            </a:r>
          </a:p>
          <a:p>
            <a:pPr marL="763587" lvl="1" indent="-457200"/>
            <a:r>
              <a:rPr lang="en-US" dirty="0"/>
              <a:t>Consider UI design during project definition to define 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your audience</a:t>
            </a:r>
          </a:p>
          <a:p>
            <a:pPr marL="763587" lvl="1" indent="-457200"/>
            <a:r>
              <a:rPr lang="en-US" dirty="0"/>
              <a:t>Do one/all of the following: Talk to them, look at the data they use and how they currently manage it, role play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Get feedback early and often</a:t>
            </a:r>
          </a:p>
          <a:p>
            <a:pPr marL="763587" lvl="1" indent="-457200"/>
            <a:r>
              <a:rPr lang="en-US" dirty="0"/>
              <a:t>Include UI sketches with requirements, design and *TEST*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Nail your interface before you complete design</a:t>
            </a:r>
          </a:p>
          <a:p>
            <a:pPr marL="763587" lvl="1" indent="-457200"/>
            <a:r>
              <a:rPr lang="en-US" dirty="0"/>
              <a:t>Make certain you have the data you need in the format you need it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Play with paper-dolls</a:t>
            </a:r>
          </a:p>
          <a:p>
            <a:pPr marL="763587" lvl="1" indent="-457200"/>
            <a:r>
              <a:rPr lang="en-US" dirty="0"/>
              <a:t>Use </a:t>
            </a:r>
            <a:r>
              <a:rPr lang="en-US" dirty="0" err="1"/>
              <a:t>sketchup</a:t>
            </a:r>
            <a:r>
              <a:rPr lang="en-US" dirty="0"/>
              <a:t> tools, web page builders, or just pencil and paper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Document</a:t>
            </a:r>
          </a:p>
          <a:p>
            <a:pPr marL="763587" lvl="1" indent="-457200"/>
            <a:r>
              <a:rPr lang="en-US" dirty="0"/>
              <a:t>It’s for YOU not for THEM, you might need to remember someday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Wrapup</a:t>
            </a:r>
            <a:r>
              <a:rPr lang="en-US" dirty="0"/>
              <a:t>: How To Do UI’s “Not Wrong”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67378" y="1293094"/>
            <a:ext cx="8188774" cy="4830616"/>
          </a:xfrm>
        </p:spPr>
        <p:txBody>
          <a:bodyPr/>
          <a:lstStyle/>
          <a:p>
            <a:r>
              <a:rPr lang="en-US" dirty="0"/>
              <a:t>Mouse tracking to evaluate use of the UI.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UI Evaluation</a:t>
            </a:r>
          </a:p>
        </p:txBody>
      </p:sp>
      <p:pic>
        <p:nvPicPr>
          <p:cNvPr id="1026" name="Picture 2" descr="C:\Users\na21847\Documents\Disaster Game\overlay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5910" y="1695741"/>
            <a:ext cx="5852180" cy="4390051"/>
          </a:xfrm>
          <a:prstGeom prst="rect">
            <a:avLst/>
          </a:prstGeom>
          <a:noFill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16723" y="1684826"/>
            <a:ext cx="5521569" cy="339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83721" y="2457450"/>
            <a:ext cx="922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Area of Interest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249136" y="2914650"/>
            <a:ext cx="555171" cy="5633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ame 11"/>
          <p:cNvSpPr/>
          <p:nvPr/>
        </p:nvSpPr>
        <p:spPr>
          <a:xfrm>
            <a:off x="1804307" y="3461657"/>
            <a:ext cx="1028700" cy="1306286"/>
          </a:xfrm>
          <a:prstGeom prst="frame">
            <a:avLst/>
          </a:prstGeom>
          <a:solidFill>
            <a:srgbClr val="D2DCF2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53669" y="2555421"/>
            <a:ext cx="7120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/>
              <a:t>Clicks</a:t>
            </a:r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5323114" y="2709310"/>
            <a:ext cx="2430555" cy="89114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4" idx="1"/>
          </p:cNvCxnSpPr>
          <p:nvPr/>
        </p:nvCxnSpPr>
        <p:spPr>
          <a:xfrm flipH="1">
            <a:off x="5649686" y="2709310"/>
            <a:ext cx="2103983" cy="1446311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4" idx="1"/>
          </p:cNvCxnSpPr>
          <p:nvPr/>
        </p:nvCxnSpPr>
        <p:spPr>
          <a:xfrm flipH="1">
            <a:off x="4743450" y="2709310"/>
            <a:ext cx="3010219" cy="515583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1293094"/>
            <a:ext cx="8188774" cy="4587006"/>
          </a:xfrm>
        </p:spPr>
        <p:txBody>
          <a:bodyPr/>
          <a:lstStyle/>
          <a:p>
            <a:r>
              <a:rPr lang="en-US" dirty="0"/>
              <a:t>The user interface [..] is the space where interaction between humans and machines occurs </a:t>
            </a:r>
          </a:p>
          <a:p>
            <a:r>
              <a:rPr lang="en-US" dirty="0"/>
              <a:t>The goal is:</a:t>
            </a:r>
          </a:p>
          <a:p>
            <a:pPr lvl="1"/>
            <a:r>
              <a:rPr lang="en-US" dirty="0"/>
              <a:t>effective operation and control of the machine </a:t>
            </a:r>
          </a:p>
          <a:p>
            <a:pPr lvl="1"/>
            <a:r>
              <a:rPr lang="en-US" dirty="0"/>
              <a:t>feedback from the machine</a:t>
            </a:r>
          </a:p>
          <a:p>
            <a:pPr lvl="1"/>
            <a:r>
              <a:rPr lang="en-US" dirty="0"/>
              <a:t>for the purpose of making operational decisions</a:t>
            </a:r>
          </a:p>
          <a:p>
            <a:pPr lvl="1"/>
            <a:endParaRPr lang="en-US" dirty="0"/>
          </a:p>
          <a:p>
            <a:r>
              <a:rPr lang="en-US" dirty="0"/>
              <a:t>UI development relies primarily on 3 senses: vision, touch, hearing</a:t>
            </a:r>
          </a:p>
          <a:p>
            <a:pPr lvl="1"/>
            <a:r>
              <a:rPr lang="en-US" dirty="0"/>
              <a:t>Boundaries have blurred: voice input </a:t>
            </a:r>
            <a:r>
              <a:rPr lang="en-US" dirty="0" err="1"/>
              <a:t>vs</a:t>
            </a:r>
            <a:r>
              <a:rPr lang="en-US" dirty="0"/>
              <a:t> touch input, tactile feedback </a:t>
            </a:r>
            <a:r>
              <a:rPr lang="en-US" dirty="0" err="1"/>
              <a:t>vs</a:t>
            </a:r>
            <a:r>
              <a:rPr lang="en-US" dirty="0"/>
              <a:t> visual feedback, touch screens, etc.</a:t>
            </a:r>
          </a:p>
          <a:p>
            <a:r>
              <a:rPr lang="en-US" dirty="0"/>
              <a:t>As UI’s become more sophisticated the machine assumes more control and function from the user</a:t>
            </a:r>
          </a:p>
          <a:p>
            <a:endParaRPr lang="en-US" dirty="0"/>
          </a:p>
          <a:p>
            <a:pPr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Interface Defined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95900" y="3314700"/>
            <a:ext cx="34671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- Wikipedia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UI Design</a:t>
            </a:r>
          </a:p>
        </p:txBody>
      </p:sp>
      <p:sp>
        <p:nvSpPr>
          <p:cNvPr id="2054" name="AutoShape 6" descr="http://cdn-images.9cloud.us/930/piccit_happy_hamster_498532037.640x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1111" y="1280159"/>
            <a:ext cx="4902642" cy="4902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lum bright="10000" contrast="20000"/>
          </a:blip>
          <a:srcRect/>
          <a:stretch>
            <a:fillRect/>
          </a:stretch>
        </p:blipFill>
        <p:spPr bwMode="auto">
          <a:xfrm>
            <a:off x="865367" y="1165694"/>
            <a:ext cx="7618413" cy="5067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6065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2263" y="3989388"/>
            <a:ext cx="115887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UI Success</a:t>
            </a: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331" y="1144988"/>
            <a:ext cx="4209789" cy="5023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5168063" y="1375576"/>
            <a:ext cx="276043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How Successful?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$650,000/day</a:t>
            </a:r>
          </a:p>
          <a:p>
            <a:pPr>
              <a:buFont typeface="Arial" pitchFamily="34" charset="0"/>
              <a:buChar char="•"/>
            </a:pPr>
            <a:r>
              <a:rPr lang="en-US" sz="1400" b="1" dirty="0"/>
              <a:t>500 million downloads (11/13)</a:t>
            </a:r>
          </a:p>
        </p:txBody>
      </p:sp>
      <p:graphicFrame>
        <p:nvGraphicFramePr>
          <p:cNvPr id="7" name="Chart 6"/>
          <p:cNvGraphicFramePr/>
          <p:nvPr/>
        </p:nvGraphicFramePr>
        <p:xfrm>
          <a:off x="4444779" y="2645355"/>
          <a:ext cx="4587903" cy="3318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8691" y="4107240"/>
            <a:ext cx="1187781" cy="11759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74935" y="5009322"/>
            <a:ext cx="8188774" cy="11143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Hard to explain how to create a super-nova of wonderful, however there are certain basic principles to adhere to, and certain ones to avoid.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How Do You Build A Winner?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 cstate="email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8901" y="1423989"/>
            <a:ext cx="4988283" cy="3218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4515" y="1263705"/>
            <a:ext cx="7212385" cy="4502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Winner #1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8364" y="1269890"/>
            <a:ext cx="7173136" cy="44832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incoln_2012_v2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Custom 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2DCF2"/>
        </a:solidFill>
        <a:ln w="12700">
          <a:solidFill>
            <a:schemeClr val="tx1"/>
          </a:solidFill>
        </a:ln>
      </a:spPr>
      <a:bodyPr rtlCol="0" anchor="ctr"/>
      <a:lstStyle>
        <a:defPPr algn="ctr"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Lincoln_2012_v2</Template>
  <TotalTime>36037</TotalTime>
  <Words>2974</Words>
  <Application>Microsoft Office PowerPoint</Application>
  <PresentationFormat>On-screen Show (4:3)</PresentationFormat>
  <Paragraphs>407</Paragraphs>
  <Slides>43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+mn-e</vt:lpstr>
      <vt:lpstr>Arial</vt:lpstr>
      <vt:lpstr>Calibri</vt:lpstr>
      <vt:lpstr>Courier New</vt:lpstr>
      <vt:lpstr>Times New Roman</vt:lpstr>
      <vt:lpstr>Lincoln_2012_v2</vt:lpstr>
      <vt:lpstr>Visio</vt:lpstr>
      <vt:lpstr>UI Design Strategies</vt:lpstr>
      <vt:lpstr>Summary</vt:lpstr>
      <vt:lpstr>Outline</vt:lpstr>
      <vt:lpstr>The Five Senses</vt:lpstr>
      <vt:lpstr>User Interface Defined</vt:lpstr>
      <vt:lpstr>Goal of UI Design</vt:lpstr>
      <vt:lpstr>Example of UI Success</vt:lpstr>
      <vt:lpstr>So How Do You Build A Winner?</vt:lpstr>
      <vt:lpstr>Winner #1</vt:lpstr>
      <vt:lpstr>Winner #2</vt:lpstr>
      <vt:lpstr>Winner #3</vt:lpstr>
      <vt:lpstr>Exercise #1</vt:lpstr>
      <vt:lpstr>Quantitative vs. Qualitative Design Guides</vt:lpstr>
      <vt:lpstr>MIL-STD-1472G: Response Times</vt:lpstr>
      <vt:lpstr>Impact of Response Times</vt:lpstr>
      <vt:lpstr>Do But Don’t Overdo</vt:lpstr>
      <vt:lpstr>Really We Mean It</vt:lpstr>
      <vt:lpstr>No Seriously</vt:lpstr>
      <vt:lpstr>Exercise #2</vt:lpstr>
      <vt:lpstr>5 Points For A Solid Design</vt:lpstr>
      <vt:lpstr>Stakeholder Investment</vt:lpstr>
      <vt:lpstr>Paperdolls</vt:lpstr>
      <vt:lpstr>Sketch Focuses Attention on Content</vt:lpstr>
      <vt:lpstr>Tool Example: Balsamiq Mockups</vt:lpstr>
      <vt:lpstr>Side Track: Cost/Effort Assessment</vt:lpstr>
      <vt:lpstr>Function Point Analysis</vt:lpstr>
      <vt:lpstr>Simple UI Function Point Example</vt:lpstr>
      <vt:lpstr>Know Your Platform Like You Know Your Users</vt:lpstr>
      <vt:lpstr>Be Prepared For Surprises</vt:lpstr>
      <vt:lpstr>Know Your Dependencies</vt:lpstr>
      <vt:lpstr>Connectivity</vt:lpstr>
      <vt:lpstr>User Stories</vt:lpstr>
      <vt:lpstr>User Story Example</vt:lpstr>
      <vt:lpstr>System Design and UI Requirements</vt:lpstr>
      <vt:lpstr>Map to Wireframe</vt:lpstr>
      <vt:lpstr>Sponsor Review Glossy</vt:lpstr>
      <vt:lpstr>Feedback Into Wireframes</vt:lpstr>
      <vt:lpstr>Final Design</vt:lpstr>
      <vt:lpstr>Packaging and Presenting</vt:lpstr>
      <vt:lpstr>5 Rules of Damage Control (What to do when things don’t go as planned)</vt:lpstr>
      <vt:lpstr>Some Best Design Practices</vt:lpstr>
      <vt:lpstr>Wrapup: How To Do UI’s “Not Wrong”</vt:lpstr>
      <vt:lpstr>Software UI Evaluation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Not To Do UI’s Wrong</dc:title>
  <dc:creator>Authorized User</dc:creator>
  <cp:lastModifiedBy>Kurucar, Joel - 0441 - MITLL</cp:lastModifiedBy>
  <cp:revision>520</cp:revision>
  <dcterms:created xsi:type="dcterms:W3CDTF">2014-01-06T14:55:32Z</dcterms:created>
  <dcterms:modified xsi:type="dcterms:W3CDTF">2021-07-05T00:59:36Z</dcterms:modified>
</cp:coreProperties>
</file>